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C784724-7DB2-425E-B191-7597A0A62302}">
  <a:tblStyle styleId="{1C784724-7DB2-425E-B191-7597A0A623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a7d4d8c8f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a7d4d8c8f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a8b3b5205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a8b3b5205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a7d4d8c8fd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a7d4d8c8fd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Giacomo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a4d8896140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a4d8896140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a7d4d8c8fd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a7d4d8c8fd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a4d889614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a4d889614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Mitch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a4d8896140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1a4d8896140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Giacomo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a7d4d8c8fd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a7d4d8c8fd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a67410866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a67410866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a6741086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a6741086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7fc1d4a9d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7fc1d4a9d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Giacomo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a8b3b5205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a8b3b5205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ad174d34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ad174d34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a4d88961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a4d88961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Mitch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a4d889614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a4d889614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Giacomo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a7d4d8c8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a7d4d8c8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Mitch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a8b3b520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a8b3b520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Mitch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ad174d344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ad174d344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Mitch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ad174d344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ad174d344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Mitch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a8b3b520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a8b3b520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9.png"/><Relationship Id="rId13" Type="http://schemas.openxmlformats.org/officeDocument/2006/relationships/image" Target="../media/image14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1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0s71rO4TdJi2KKBujkzNbS2LGrNL2OyJ/view" TargetMode="External"/><Relationship Id="rId4" Type="http://schemas.openxmlformats.org/officeDocument/2006/relationships/image" Target="../media/image13.png"/><Relationship Id="rId5" Type="http://schemas.openxmlformats.org/officeDocument/2006/relationships/hyperlink" Target="https://github.com/wkrska/EC551_Projec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eb.mit.edu/6.111/www/f2016/tools/OV7670_2006.pdf" TargetMode="External"/><Relationship Id="rId4" Type="http://schemas.openxmlformats.org/officeDocument/2006/relationships/hyperlink" Target="https://www.fpga4student.com/2018/08/basys-3-fpga-ov7670-camera.html" TargetMode="External"/><Relationship Id="rId5" Type="http://schemas.openxmlformats.org/officeDocument/2006/relationships/hyperlink" Target="https://community.element14.com/challenges-projects/design-challenges/summer-of-fpga/b/blog/posts/security-camera-3-interfacing-with-ov7670-camera" TargetMode="External"/><Relationship Id="rId6" Type="http://schemas.openxmlformats.org/officeDocument/2006/relationships/hyperlink" Target="https://en.wikipedia.org/wiki/Kernel_(image_processing)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20.jpg"/><Relationship Id="rId5" Type="http://schemas.openxmlformats.org/officeDocument/2006/relationships/image" Target="../media/image28.jpg"/><Relationship Id="rId6" Type="http://schemas.openxmlformats.org/officeDocument/2006/relationships/image" Target="../media/image19.jpg"/><Relationship Id="rId7" Type="http://schemas.openxmlformats.org/officeDocument/2006/relationships/image" Target="../media/image2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6857987" y="0"/>
            <a:ext cx="2286006" cy="1714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4571987" y="3429000"/>
            <a:ext cx="2286006" cy="1714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 amt="38000"/>
          </a:blip>
          <a:stretch>
            <a:fillRect/>
          </a:stretch>
        </p:blipFill>
        <p:spPr>
          <a:xfrm>
            <a:off x="4571987" y="0"/>
            <a:ext cx="2286006" cy="1714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" name="Google Shape;57;p13"/>
          <p:cNvPicPr preferRelativeResize="0"/>
          <p:nvPr/>
        </p:nvPicPr>
        <p:blipFill>
          <a:blip r:embed="rId6">
            <a:alphaModFix amt="38000"/>
          </a:blip>
          <a:stretch>
            <a:fillRect/>
          </a:stretch>
        </p:blipFill>
        <p:spPr>
          <a:xfrm>
            <a:off x="0" y="1714508"/>
            <a:ext cx="2286006" cy="17144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2285994" y="3429008"/>
            <a:ext cx="2286006" cy="17144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9" name="Google Shape;59;p13"/>
          <p:cNvPicPr preferRelativeResize="0"/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6857987" y="1714508"/>
            <a:ext cx="2286006" cy="17144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" name="Google Shape;60;p13"/>
          <p:cNvPicPr preferRelativeResize="0"/>
          <p:nvPr/>
        </p:nvPicPr>
        <p:blipFill>
          <a:blip r:embed="rId9">
            <a:alphaModFix amt="38000"/>
          </a:blip>
          <a:stretch>
            <a:fillRect/>
          </a:stretch>
        </p:blipFill>
        <p:spPr>
          <a:xfrm>
            <a:off x="6857994" y="3429012"/>
            <a:ext cx="2286006" cy="17144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1" name="Google Shape;61;p13"/>
          <p:cNvPicPr preferRelativeResize="0"/>
          <p:nvPr/>
        </p:nvPicPr>
        <p:blipFill>
          <a:blip r:embed="rId10">
            <a:alphaModFix amt="38000"/>
          </a:blip>
          <a:stretch>
            <a:fillRect/>
          </a:stretch>
        </p:blipFill>
        <p:spPr>
          <a:xfrm>
            <a:off x="2286007" y="1714512"/>
            <a:ext cx="2286006" cy="17144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2" name="Google Shape;62;p13"/>
          <p:cNvPicPr preferRelativeResize="0"/>
          <p:nvPr/>
        </p:nvPicPr>
        <p:blipFill>
          <a:blip r:embed="rId11">
            <a:alphaModFix amt="38000"/>
          </a:blip>
          <a:stretch>
            <a:fillRect/>
          </a:stretch>
        </p:blipFill>
        <p:spPr>
          <a:xfrm>
            <a:off x="7" y="13"/>
            <a:ext cx="2286006" cy="17144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3" name="Google Shape;63;p13"/>
          <p:cNvPicPr preferRelativeResize="0"/>
          <p:nvPr/>
        </p:nvPicPr>
        <p:blipFill>
          <a:blip r:embed="rId12">
            <a:alphaModFix amt="38000"/>
          </a:blip>
          <a:stretch>
            <a:fillRect/>
          </a:stretch>
        </p:blipFill>
        <p:spPr>
          <a:xfrm>
            <a:off x="2286010" y="0"/>
            <a:ext cx="2285987" cy="171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" name="Google Shape;64;p13"/>
          <p:cNvPicPr preferRelativeResize="0"/>
          <p:nvPr/>
        </p:nvPicPr>
        <p:blipFill>
          <a:blip r:embed="rId13">
            <a:alphaModFix amt="38000"/>
          </a:blip>
          <a:stretch>
            <a:fillRect/>
          </a:stretch>
        </p:blipFill>
        <p:spPr>
          <a:xfrm>
            <a:off x="23" y="3429000"/>
            <a:ext cx="2285987" cy="171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" name="Google Shape;65;p13"/>
          <p:cNvPicPr preferRelativeResize="0"/>
          <p:nvPr/>
        </p:nvPicPr>
        <p:blipFill>
          <a:blip r:embed="rId14">
            <a:alphaModFix amt="38000"/>
          </a:blip>
          <a:stretch>
            <a:fillRect/>
          </a:stretch>
        </p:blipFill>
        <p:spPr>
          <a:xfrm>
            <a:off x="4571997" y="1714500"/>
            <a:ext cx="2285987" cy="171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" name="Google Shape;66;p13"/>
          <p:cNvSpPr txBox="1"/>
          <p:nvPr>
            <p:ph type="ctrTitle"/>
          </p:nvPr>
        </p:nvSpPr>
        <p:spPr>
          <a:xfrm>
            <a:off x="267633" y="719375"/>
            <a:ext cx="8520600" cy="205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Multi-Purpose Digital Video Processor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311700" y="2834125"/>
            <a:ext cx="8520600" cy="23094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Those Squirrely Undergrads</a:t>
            </a:r>
            <a:endParaRPr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Giacomo Coraluppi</a:t>
            </a:r>
            <a:endParaRPr i="1"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William Krska</a:t>
            </a:r>
            <a:endParaRPr i="1"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Mitch Gilmore</a:t>
            </a:r>
            <a:endParaRPr i="1" sz="2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22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5338509" y="4010904"/>
            <a:ext cx="1303200" cy="977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1" name="Google Shape;341;p22"/>
          <p:cNvPicPr preferRelativeResize="0"/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2290509" y="4010904"/>
            <a:ext cx="1303200" cy="977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2" name="Google Shape;342;p22"/>
          <p:cNvSpPr txBox="1"/>
          <p:nvPr>
            <p:ph type="title"/>
          </p:nvPr>
        </p:nvSpPr>
        <p:spPr>
          <a:xfrm>
            <a:off x="311700" y="445025"/>
            <a:ext cx="530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Management - Buffering</a:t>
            </a:r>
            <a:endParaRPr/>
          </a:p>
        </p:txBody>
      </p:sp>
      <p:pic>
        <p:nvPicPr>
          <p:cNvPr id="343" name="Google Shape;343;p22"/>
          <p:cNvPicPr preferRelativeResize="0"/>
          <p:nvPr/>
        </p:nvPicPr>
        <p:blipFill rotWithShape="1">
          <a:blip r:embed="rId3">
            <a:alphaModFix amt="50000"/>
          </a:blip>
          <a:srcRect b="53904" l="10283" r="45862" t="25407"/>
          <a:stretch/>
        </p:blipFill>
        <p:spPr>
          <a:xfrm>
            <a:off x="5472525" y="4259250"/>
            <a:ext cx="571499" cy="20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344" name="Google Shape;344;p22"/>
          <p:cNvSpPr/>
          <p:nvPr/>
        </p:nvSpPr>
        <p:spPr>
          <a:xfrm>
            <a:off x="5221870" y="2457812"/>
            <a:ext cx="2465100" cy="1513800"/>
          </a:xfrm>
          <a:prstGeom prst="rect">
            <a:avLst/>
          </a:prstGeom>
          <a:solidFill>
            <a:srgbClr val="FFE5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Kernel Buffer</a:t>
            </a:r>
            <a:endParaRPr i="1" sz="1200"/>
          </a:p>
        </p:txBody>
      </p:sp>
      <p:sp>
        <p:nvSpPr>
          <p:cNvPr id="345" name="Google Shape;345;p22"/>
          <p:cNvSpPr/>
          <p:nvPr/>
        </p:nvSpPr>
        <p:spPr>
          <a:xfrm>
            <a:off x="1428650" y="2436275"/>
            <a:ext cx="2761500" cy="1530000"/>
          </a:xfrm>
          <a:prstGeom prst="rect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Partial Frame Buffer</a:t>
            </a:r>
            <a:endParaRPr i="1" sz="1200"/>
          </a:p>
        </p:txBody>
      </p:sp>
      <p:sp>
        <p:nvSpPr>
          <p:cNvPr id="346" name="Google Shape;346;p22"/>
          <p:cNvSpPr/>
          <p:nvPr/>
        </p:nvSpPr>
        <p:spPr>
          <a:xfrm>
            <a:off x="1432525" y="1102600"/>
            <a:ext cx="3355800" cy="7725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Slice</a:t>
            </a:r>
            <a:endParaRPr i="1" sz="1000"/>
          </a:p>
        </p:txBody>
      </p:sp>
      <p:sp>
        <p:nvSpPr>
          <p:cNvPr id="347" name="Google Shape;347;p22"/>
          <p:cNvSpPr/>
          <p:nvPr/>
        </p:nvSpPr>
        <p:spPr>
          <a:xfrm>
            <a:off x="1588494" y="1152666"/>
            <a:ext cx="417000" cy="4170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D[11:0]     Q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wen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rst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&gt; clk</a:t>
            </a:r>
            <a:endParaRPr b="1" sz="500"/>
          </a:p>
        </p:txBody>
      </p:sp>
      <p:cxnSp>
        <p:nvCxnSpPr>
          <p:cNvPr id="348" name="Google Shape;348;p22"/>
          <p:cNvCxnSpPr/>
          <p:nvPr/>
        </p:nvCxnSpPr>
        <p:spPr>
          <a:xfrm>
            <a:off x="1307173" y="1219475"/>
            <a:ext cx="286500" cy="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22"/>
          <p:cNvSpPr/>
          <p:nvPr/>
        </p:nvSpPr>
        <p:spPr>
          <a:xfrm>
            <a:off x="2166577" y="1152666"/>
            <a:ext cx="417000" cy="41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D[11:0]     Q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pop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rst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&gt; clk</a:t>
            </a:r>
            <a:endParaRPr b="1" sz="500"/>
          </a:p>
        </p:txBody>
      </p:sp>
      <p:cxnSp>
        <p:nvCxnSpPr>
          <p:cNvPr id="350" name="Google Shape;350;p22"/>
          <p:cNvCxnSpPr>
            <a:stCxn id="349" idx="3"/>
            <a:endCxn id="351" idx="1"/>
          </p:cNvCxnSpPr>
          <p:nvPr/>
        </p:nvCxnSpPr>
        <p:spPr>
          <a:xfrm>
            <a:off x="2583577" y="1361166"/>
            <a:ext cx="2304300" cy="352500"/>
          </a:xfrm>
          <a:prstGeom prst="bentConnector3">
            <a:avLst>
              <a:gd fmla="val 1803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2" name="Google Shape;352;p22"/>
          <p:cNvCxnSpPr/>
          <p:nvPr/>
        </p:nvCxnSpPr>
        <p:spPr>
          <a:xfrm>
            <a:off x="2004812" y="1219481"/>
            <a:ext cx="169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2"/>
          <p:cNvSpPr/>
          <p:nvPr/>
        </p:nvSpPr>
        <p:spPr>
          <a:xfrm>
            <a:off x="2731854" y="1152666"/>
            <a:ext cx="417000" cy="41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D[11:0]     Q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pop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rst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&gt; clk</a:t>
            </a:r>
            <a:endParaRPr b="1" sz="500"/>
          </a:p>
        </p:txBody>
      </p:sp>
      <p:cxnSp>
        <p:nvCxnSpPr>
          <p:cNvPr id="354" name="Google Shape;354;p22"/>
          <p:cNvCxnSpPr>
            <a:stCxn id="353" idx="3"/>
            <a:endCxn id="351" idx="1"/>
          </p:cNvCxnSpPr>
          <p:nvPr/>
        </p:nvCxnSpPr>
        <p:spPr>
          <a:xfrm>
            <a:off x="3148854" y="1361166"/>
            <a:ext cx="1739100" cy="352500"/>
          </a:xfrm>
          <a:prstGeom prst="bentConnector3">
            <a:avLst>
              <a:gd fmla="val 2203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22"/>
          <p:cNvCxnSpPr/>
          <p:nvPr/>
        </p:nvCxnSpPr>
        <p:spPr>
          <a:xfrm>
            <a:off x="2590753" y="1219534"/>
            <a:ext cx="148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22"/>
          <p:cNvSpPr/>
          <p:nvPr/>
        </p:nvSpPr>
        <p:spPr>
          <a:xfrm>
            <a:off x="3297131" y="1152666"/>
            <a:ext cx="417000" cy="41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D[11:0]     Q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pop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rst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&gt; clk</a:t>
            </a:r>
            <a:endParaRPr b="1" sz="500"/>
          </a:p>
        </p:txBody>
      </p:sp>
      <p:cxnSp>
        <p:nvCxnSpPr>
          <p:cNvPr id="357" name="Google Shape;357;p22"/>
          <p:cNvCxnSpPr>
            <a:stCxn id="356" idx="3"/>
            <a:endCxn id="351" idx="1"/>
          </p:cNvCxnSpPr>
          <p:nvPr/>
        </p:nvCxnSpPr>
        <p:spPr>
          <a:xfrm>
            <a:off x="3714131" y="1361166"/>
            <a:ext cx="1173600" cy="352500"/>
          </a:xfrm>
          <a:prstGeom prst="bentConnector3">
            <a:avLst>
              <a:gd fmla="val 3795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22"/>
          <p:cNvCxnSpPr/>
          <p:nvPr/>
        </p:nvCxnSpPr>
        <p:spPr>
          <a:xfrm>
            <a:off x="3156030" y="1219534"/>
            <a:ext cx="148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" name="Google Shape;359;p22"/>
          <p:cNvSpPr/>
          <p:nvPr/>
        </p:nvSpPr>
        <p:spPr>
          <a:xfrm>
            <a:off x="4171810" y="1152666"/>
            <a:ext cx="417000" cy="417000"/>
          </a:xfrm>
          <a:prstGeom prst="rect">
            <a:avLst/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D[11:0]     Q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pop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rst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&gt; clk</a:t>
            </a:r>
            <a:endParaRPr b="1" sz="500"/>
          </a:p>
        </p:txBody>
      </p:sp>
      <p:cxnSp>
        <p:nvCxnSpPr>
          <p:cNvPr id="360" name="Google Shape;360;p22"/>
          <p:cNvCxnSpPr>
            <a:stCxn id="359" idx="3"/>
            <a:endCxn id="351" idx="1"/>
          </p:cNvCxnSpPr>
          <p:nvPr/>
        </p:nvCxnSpPr>
        <p:spPr>
          <a:xfrm>
            <a:off x="4588810" y="1361166"/>
            <a:ext cx="299100" cy="352500"/>
          </a:xfrm>
          <a:prstGeom prst="bentConnector3">
            <a:avLst>
              <a:gd fmla="val 1617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22"/>
          <p:cNvCxnSpPr/>
          <p:nvPr/>
        </p:nvCxnSpPr>
        <p:spPr>
          <a:xfrm>
            <a:off x="4030709" y="1219534"/>
            <a:ext cx="148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22"/>
          <p:cNvSpPr txBox="1"/>
          <p:nvPr/>
        </p:nvSpPr>
        <p:spPr>
          <a:xfrm>
            <a:off x="3744903" y="1096753"/>
            <a:ext cx="40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…</a:t>
            </a:r>
            <a:endParaRPr b="1" sz="1600"/>
          </a:p>
        </p:txBody>
      </p:sp>
      <p:sp>
        <p:nvSpPr>
          <p:cNvPr id="351" name="Google Shape;351;p22"/>
          <p:cNvSpPr txBox="1"/>
          <p:nvPr/>
        </p:nvSpPr>
        <p:spPr>
          <a:xfrm>
            <a:off x="4887841" y="1513575"/>
            <a:ext cx="16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d_out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3" name="Google Shape;363;p22"/>
          <p:cNvSpPr/>
          <p:nvPr/>
        </p:nvSpPr>
        <p:spPr>
          <a:xfrm>
            <a:off x="1976078" y="2687249"/>
            <a:ext cx="1175400" cy="2022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Slice</a:t>
            </a:r>
            <a:endParaRPr sz="1200"/>
          </a:p>
        </p:txBody>
      </p:sp>
      <p:cxnSp>
        <p:nvCxnSpPr>
          <p:cNvPr id="364" name="Google Shape;364;p22"/>
          <p:cNvCxnSpPr>
            <a:stCxn id="363" idx="1"/>
          </p:cNvCxnSpPr>
          <p:nvPr/>
        </p:nvCxnSpPr>
        <p:spPr>
          <a:xfrm rot="10800000">
            <a:off x="1855178" y="2788349"/>
            <a:ext cx="120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22"/>
          <p:cNvSpPr/>
          <p:nvPr/>
        </p:nvSpPr>
        <p:spPr>
          <a:xfrm>
            <a:off x="1976078" y="2916752"/>
            <a:ext cx="1175700" cy="2022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Slice</a:t>
            </a:r>
            <a:endParaRPr sz="200"/>
          </a:p>
        </p:txBody>
      </p:sp>
      <p:cxnSp>
        <p:nvCxnSpPr>
          <p:cNvPr id="366" name="Google Shape;366;p22"/>
          <p:cNvCxnSpPr>
            <a:stCxn id="365" idx="1"/>
          </p:cNvCxnSpPr>
          <p:nvPr/>
        </p:nvCxnSpPr>
        <p:spPr>
          <a:xfrm rot="10800000">
            <a:off x="1855178" y="3017852"/>
            <a:ext cx="120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22"/>
          <p:cNvSpPr txBox="1"/>
          <p:nvPr/>
        </p:nvSpPr>
        <p:spPr>
          <a:xfrm>
            <a:off x="2367084" y="2998835"/>
            <a:ext cx="31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…</a:t>
            </a:r>
            <a:endParaRPr b="1" sz="1500"/>
          </a:p>
        </p:txBody>
      </p:sp>
      <p:sp>
        <p:nvSpPr>
          <p:cNvPr id="368" name="Google Shape;368;p22"/>
          <p:cNvSpPr/>
          <p:nvPr/>
        </p:nvSpPr>
        <p:spPr>
          <a:xfrm>
            <a:off x="1976078" y="3368537"/>
            <a:ext cx="1175700" cy="2022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Slice</a:t>
            </a:r>
            <a:endParaRPr sz="300"/>
          </a:p>
        </p:txBody>
      </p:sp>
      <p:cxnSp>
        <p:nvCxnSpPr>
          <p:cNvPr id="369" name="Google Shape;369;p22"/>
          <p:cNvCxnSpPr>
            <a:stCxn id="368" idx="1"/>
          </p:cNvCxnSpPr>
          <p:nvPr/>
        </p:nvCxnSpPr>
        <p:spPr>
          <a:xfrm rot="10800000">
            <a:off x="1855178" y="3469637"/>
            <a:ext cx="1209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22"/>
          <p:cNvSpPr txBox="1"/>
          <p:nvPr/>
        </p:nvSpPr>
        <p:spPr>
          <a:xfrm>
            <a:off x="1848064" y="2395517"/>
            <a:ext cx="143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640 slices</a:t>
            </a:r>
            <a:endParaRPr sz="1200"/>
          </a:p>
        </p:txBody>
      </p:sp>
      <p:sp>
        <p:nvSpPr>
          <p:cNvPr id="371" name="Google Shape;371;p22"/>
          <p:cNvSpPr/>
          <p:nvPr/>
        </p:nvSpPr>
        <p:spPr>
          <a:xfrm rot="5400000">
            <a:off x="3577006" y="3006651"/>
            <a:ext cx="557400" cy="223800"/>
          </a:xfrm>
          <a:prstGeom prst="trapezoid">
            <a:avLst>
              <a:gd fmla="val 25000" name="adj"/>
            </a:avLst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640-to-1</a:t>
            </a:r>
            <a:endParaRPr sz="800"/>
          </a:p>
        </p:txBody>
      </p:sp>
      <p:cxnSp>
        <p:nvCxnSpPr>
          <p:cNvPr id="372" name="Google Shape;372;p22"/>
          <p:cNvCxnSpPr>
            <a:stCxn id="363" idx="3"/>
          </p:cNvCxnSpPr>
          <p:nvPr/>
        </p:nvCxnSpPr>
        <p:spPr>
          <a:xfrm>
            <a:off x="3151478" y="2788349"/>
            <a:ext cx="588600" cy="169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3" name="Google Shape;373;p22"/>
          <p:cNvCxnSpPr>
            <a:stCxn id="365" idx="3"/>
            <a:endCxn id="371" idx="2"/>
          </p:cNvCxnSpPr>
          <p:nvPr/>
        </p:nvCxnSpPr>
        <p:spPr>
          <a:xfrm>
            <a:off x="3151778" y="3017852"/>
            <a:ext cx="591900" cy="100800"/>
          </a:xfrm>
          <a:prstGeom prst="bentConnector3">
            <a:avLst>
              <a:gd fmla="val 4999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22"/>
          <p:cNvCxnSpPr>
            <a:stCxn id="368" idx="3"/>
          </p:cNvCxnSpPr>
          <p:nvPr/>
        </p:nvCxnSpPr>
        <p:spPr>
          <a:xfrm flipH="1" rot="10800000">
            <a:off x="3151778" y="3277037"/>
            <a:ext cx="588600" cy="192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22"/>
          <p:cNvSpPr/>
          <p:nvPr/>
        </p:nvSpPr>
        <p:spPr>
          <a:xfrm>
            <a:off x="5953807" y="2670919"/>
            <a:ext cx="1091400" cy="1881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Slice</a:t>
            </a:r>
            <a:endParaRPr sz="1100"/>
          </a:p>
        </p:txBody>
      </p:sp>
      <p:sp>
        <p:nvSpPr>
          <p:cNvPr id="376" name="Google Shape;376;p22"/>
          <p:cNvSpPr/>
          <p:nvPr/>
        </p:nvSpPr>
        <p:spPr>
          <a:xfrm>
            <a:off x="5953807" y="2884029"/>
            <a:ext cx="1091400" cy="1881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Slice</a:t>
            </a:r>
            <a:endParaRPr sz="1100"/>
          </a:p>
        </p:txBody>
      </p:sp>
      <p:sp>
        <p:nvSpPr>
          <p:cNvPr id="377" name="Google Shape;377;p22"/>
          <p:cNvSpPr txBox="1"/>
          <p:nvPr/>
        </p:nvSpPr>
        <p:spPr>
          <a:xfrm>
            <a:off x="6316649" y="2960233"/>
            <a:ext cx="29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…</a:t>
            </a:r>
            <a:endParaRPr b="1"/>
          </a:p>
        </p:txBody>
      </p:sp>
      <p:sp>
        <p:nvSpPr>
          <p:cNvPr id="378" name="Google Shape;378;p22"/>
          <p:cNvSpPr/>
          <p:nvPr/>
        </p:nvSpPr>
        <p:spPr>
          <a:xfrm>
            <a:off x="5953807" y="3303543"/>
            <a:ext cx="1091400" cy="1881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Slice</a:t>
            </a:r>
            <a:endParaRPr sz="1100"/>
          </a:p>
        </p:txBody>
      </p:sp>
      <p:sp>
        <p:nvSpPr>
          <p:cNvPr id="379" name="Google Shape;379;p22"/>
          <p:cNvSpPr/>
          <p:nvPr/>
        </p:nvSpPr>
        <p:spPr>
          <a:xfrm rot="-5400000">
            <a:off x="5225277" y="3007844"/>
            <a:ext cx="345600" cy="205800"/>
          </a:xfrm>
          <a:prstGeom prst="triangle">
            <a:avLst>
              <a:gd fmla="val 50000" name="adj"/>
            </a:avLst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0" name="Google Shape;380;p22"/>
          <p:cNvCxnSpPr>
            <a:stCxn id="379" idx="3"/>
            <a:endCxn id="375" idx="1"/>
          </p:cNvCxnSpPr>
          <p:nvPr/>
        </p:nvCxnSpPr>
        <p:spPr>
          <a:xfrm flipH="1" rot="10800000">
            <a:off x="5500977" y="2764844"/>
            <a:ext cx="452700" cy="345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22"/>
          <p:cNvCxnSpPr>
            <a:stCxn id="379" idx="3"/>
            <a:endCxn id="376" idx="1"/>
          </p:cNvCxnSpPr>
          <p:nvPr/>
        </p:nvCxnSpPr>
        <p:spPr>
          <a:xfrm flipH="1" rot="10800000">
            <a:off x="5500977" y="2978144"/>
            <a:ext cx="452700" cy="132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22"/>
          <p:cNvCxnSpPr>
            <a:stCxn id="379" idx="3"/>
            <a:endCxn id="378" idx="1"/>
          </p:cNvCxnSpPr>
          <p:nvPr/>
        </p:nvCxnSpPr>
        <p:spPr>
          <a:xfrm>
            <a:off x="5500977" y="3110744"/>
            <a:ext cx="452700" cy="286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22"/>
          <p:cNvSpPr txBox="1"/>
          <p:nvPr/>
        </p:nvSpPr>
        <p:spPr>
          <a:xfrm>
            <a:off x="5665854" y="2583291"/>
            <a:ext cx="412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dat_N</a:t>
            </a:r>
            <a:endParaRPr sz="500"/>
          </a:p>
        </p:txBody>
      </p:sp>
      <p:sp>
        <p:nvSpPr>
          <p:cNvPr id="384" name="Google Shape;384;p22"/>
          <p:cNvSpPr txBox="1"/>
          <p:nvPr/>
        </p:nvSpPr>
        <p:spPr>
          <a:xfrm>
            <a:off x="5660608" y="2813216"/>
            <a:ext cx="376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/>
              <a:t>dat_N-1</a:t>
            </a:r>
            <a:endParaRPr sz="400"/>
          </a:p>
        </p:txBody>
      </p:sp>
      <p:sp>
        <p:nvSpPr>
          <p:cNvPr id="385" name="Google Shape;385;p22"/>
          <p:cNvSpPr txBox="1"/>
          <p:nvPr/>
        </p:nvSpPr>
        <p:spPr>
          <a:xfrm>
            <a:off x="5677029" y="3219069"/>
            <a:ext cx="376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dat_1</a:t>
            </a:r>
            <a:endParaRPr sz="500"/>
          </a:p>
        </p:txBody>
      </p:sp>
      <p:sp>
        <p:nvSpPr>
          <p:cNvPr id="386" name="Google Shape;386;p22"/>
          <p:cNvSpPr txBox="1"/>
          <p:nvPr/>
        </p:nvSpPr>
        <p:spPr>
          <a:xfrm>
            <a:off x="5982603" y="2407974"/>
            <a:ext cx="103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 slices</a:t>
            </a:r>
            <a:endParaRPr sz="1200"/>
          </a:p>
        </p:txBody>
      </p:sp>
      <p:cxnSp>
        <p:nvCxnSpPr>
          <p:cNvPr id="387" name="Google Shape;387;p22"/>
          <p:cNvCxnSpPr>
            <a:stCxn id="371" idx="0"/>
            <a:endCxn id="379" idx="0"/>
          </p:cNvCxnSpPr>
          <p:nvPr/>
        </p:nvCxnSpPr>
        <p:spPr>
          <a:xfrm flipH="1" rot="10800000">
            <a:off x="3967606" y="3110751"/>
            <a:ext cx="1327500" cy="7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" name="Google Shape;388;p22"/>
          <p:cNvSpPr/>
          <p:nvPr/>
        </p:nvSpPr>
        <p:spPr>
          <a:xfrm rot="5400000">
            <a:off x="7326452" y="3027613"/>
            <a:ext cx="345600" cy="205800"/>
          </a:xfrm>
          <a:prstGeom prst="triangle">
            <a:avLst>
              <a:gd fmla="val 50000" name="adj"/>
            </a:avLst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9" name="Google Shape;389;p22"/>
          <p:cNvCxnSpPr>
            <a:stCxn id="375" idx="3"/>
            <a:endCxn id="388" idx="3"/>
          </p:cNvCxnSpPr>
          <p:nvPr/>
        </p:nvCxnSpPr>
        <p:spPr>
          <a:xfrm>
            <a:off x="7045207" y="2764969"/>
            <a:ext cx="351000" cy="3654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22"/>
          <p:cNvCxnSpPr>
            <a:stCxn id="376" idx="3"/>
            <a:endCxn id="388" idx="3"/>
          </p:cNvCxnSpPr>
          <p:nvPr/>
        </p:nvCxnSpPr>
        <p:spPr>
          <a:xfrm>
            <a:off x="7045207" y="2978079"/>
            <a:ext cx="351000" cy="1524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22"/>
          <p:cNvCxnSpPr>
            <a:stCxn id="378" idx="3"/>
            <a:endCxn id="388" idx="3"/>
          </p:cNvCxnSpPr>
          <p:nvPr/>
        </p:nvCxnSpPr>
        <p:spPr>
          <a:xfrm flipH="1" rot="10800000">
            <a:off x="7045207" y="3130593"/>
            <a:ext cx="351000" cy="2670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22"/>
          <p:cNvCxnSpPr>
            <a:stCxn id="388" idx="0"/>
          </p:cNvCxnSpPr>
          <p:nvPr/>
        </p:nvCxnSpPr>
        <p:spPr>
          <a:xfrm>
            <a:off x="7602152" y="3130513"/>
            <a:ext cx="2124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3" name="Google Shape;393;p22"/>
          <p:cNvSpPr txBox="1"/>
          <p:nvPr/>
        </p:nvSpPr>
        <p:spPr>
          <a:xfrm>
            <a:off x="4045105" y="2785375"/>
            <a:ext cx="130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[N*12-1:0]</a:t>
            </a:r>
            <a:endParaRPr sz="1300"/>
          </a:p>
        </p:txBody>
      </p:sp>
      <p:sp>
        <p:nvSpPr>
          <p:cNvPr id="394" name="Google Shape;394;p22"/>
          <p:cNvSpPr txBox="1"/>
          <p:nvPr/>
        </p:nvSpPr>
        <p:spPr>
          <a:xfrm>
            <a:off x="7707425" y="2869125"/>
            <a:ext cx="198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N*N*12-1:0]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d_out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5" name="Google Shape;395;p22"/>
          <p:cNvPicPr preferRelativeResize="0"/>
          <p:nvPr/>
        </p:nvPicPr>
        <p:blipFill rotWithShape="1">
          <a:blip r:embed="rId3">
            <a:alphaModFix/>
          </a:blip>
          <a:srcRect b="53904" l="1314" r="1304" t="25407"/>
          <a:stretch/>
        </p:blipFill>
        <p:spPr>
          <a:xfrm>
            <a:off x="2307625" y="4259250"/>
            <a:ext cx="1269050" cy="20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6" name="Google Shape;396;p22"/>
          <p:cNvSpPr/>
          <p:nvPr/>
        </p:nvSpPr>
        <p:spPr>
          <a:xfrm>
            <a:off x="2290513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7" name="Google Shape;397;p22"/>
          <p:cNvSpPr/>
          <p:nvPr/>
        </p:nvSpPr>
        <p:spPr>
          <a:xfrm>
            <a:off x="2407437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8" name="Google Shape;398;p22"/>
          <p:cNvSpPr/>
          <p:nvPr/>
        </p:nvSpPr>
        <p:spPr>
          <a:xfrm>
            <a:off x="2524361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9" name="Google Shape;399;p22"/>
          <p:cNvSpPr/>
          <p:nvPr/>
        </p:nvSpPr>
        <p:spPr>
          <a:xfrm>
            <a:off x="2641286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0" name="Google Shape;400;p22"/>
          <p:cNvSpPr/>
          <p:nvPr/>
        </p:nvSpPr>
        <p:spPr>
          <a:xfrm>
            <a:off x="2758210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1" name="Google Shape;401;p22"/>
          <p:cNvSpPr/>
          <p:nvPr/>
        </p:nvSpPr>
        <p:spPr>
          <a:xfrm>
            <a:off x="2875134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2" name="Google Shape;402;p22"/>
          <p:cNvSpPr/>
          <p:nvPr/>
        </p:nvSpPr>
        <p:spPr>
          <a:xfrm>
            <a:off x="2992059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3" name="Google Shape;403;p22"/>
          <p:cNvSpPr/>
          <p:nvPr/>
        </p:nvSpPr>
        <p:spPr>
          <a:xfrm>
            <a:off x="3108983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4" name="Google Shape;404;p22"/>
          <p:cNvSpPr/>
          <p:nvPr/>
        </p:nvSpPr>
        <p:spPr>
          <a:xfrm>
            <a:off x="3225907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5" name="Google Shape;405;p22"/>
          <p:cNvSpPr/>
          <p:nvPr/>
        </p:nvSpPr>
        <p:spPr>
          <a:xfrm>
            <a:off x="3342832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6" name="Google Shape;406;p22"/>
          <p:cNvSpPr/>
          <p:nvPr/>
        </p:nvSpPr>
        <p:spPr>
          <a:xfrm>
            <a:off x="3459756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7" name="Google Shape;407;p22"/>
          <p:cNvSpPr/>
          <p:nvPr/>
        </p:nvSpPr>
        <p:spPr>
          <a:xfrm>
            <a:off x="3576680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8" name="Google Shape;408;p22"/>
          <p:cNvSpPr/>
          <p:nvPr/>
        </p:nvSpPr>
        <p:spPr>
          <a:xfrm>
            <a:off x="2207225" y="4259250"/>
            <a:ext cx="59100" cy="202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2"/>
          <p:cNvSpPr txBox="1"/>
          <p:nvPr/>
        </p:nvSpPr>
        <p:spPr>
          <a:xfrm>
            <a:off x="1505946" y="4186496"/>
            <a:ext cx="88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 Lines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410" name="Google Shape;410;p22"/>
          <p:cNvPicPr preferRelativeResize="0"/>
          <p:nvPr/>
        </p:nvPicPr>
        <p:blipFill rotWithShape="1">
          <a:blip r:embed="rId3">
            <a:alphaModFix/>
          </a:blip>
          <a:srcRect b="53904" l="19256" r="36889" t="25407"/>
          <a:stretch/>
        </p:blipFill>
        <p:spPr>
          <a:xfrm>
            <a:off x="5589450" y="4259250"/>
            <a:ext cx="571501" cy="20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1" name="Google Shape;411;p22"/>
          <p:cNvSpPr/>
          <p:nvPr/>
        </p:nvSpPr>
        <p:spPr>
          <a:xfrm>
            <a:off x="5338513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2" name="Google Shape;412;p22"/>
          <p:cNvPicPr preferRelativeResize="0"/>
          <p:nvPr/>
        </p:nvPicPr>
        <p:blipFill rotWithShape="1">
          <a:blip r:embed="rId3">
            <a:alphaModFix amt="50000"/>
          </a:blip>
          <a:srcRect b="53904" l="27922" r="26910" t="25407"/>
          <a:stretch/>
        </p:blipFill>
        <p:spPr>
          <a:xfrm>
            <a:off x="5702400" y="4259250"/>
            <a:ext cx="588600" cy="202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413" name="Google Shape;413;p22"/>
          <p:cNvSpPr/>
          <p:nvPr/>
        </p:nvSpPr>
        <p:spPr>
          <a:xfrm>
            <a:off x="5455437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4" name="Google Shape;414;p22"/>
          <p:cNvSpPr/>
          <p:nvPr/>
        </p:nvSpPr>
        <p:spPr>
          <a:xfrm>
            <a:off x="5572361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5" name="Google Shape;415;p22"/>
          <p:cNvSpPr/>
          <p:nvPr/>
        </p:nvSpPr>
        <p:spPr>
          <a:xfrm>
            <a:off x="5689286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6" name="Google Shape;416;p22"/>
          <p:cNvSpPr/>
          <p:nvPr/>
        </p:nvSpPr>
        <p:spPr>
          <a:xfrm>
            <a:off x="5806210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7" name="Google Shape;417;p22"/>
          <p:cNvSpPr/>
          <p:nvPr/>
        </p:nvSpPr>
        <p:spPr>
          <a:xfrm>
            <a:off x="5923134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8" name="Google Shape;418;p22"/>
          <p:cNvSpPr/>
          <p:nvPr/>
        </p:nvSpPr>
        <p:spPr>
          <a:xfrm>
            <a:off x="6040059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19" name="Google Shape;419;p22"/>
          <p:cNvSpPr/>
          <p:nvPr/>
        </p:nvSpPr>
        <p:spPr>
          <a:xfrm>
            <a:off x="6156983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0" name="Google Shape;420;p22"/>
          <p:cNvSpPr/>
          <p:nvPr/>
        </p:nvSpPr>
        <p:spPr>
          <a:xfrm>
            <a:off x="6273907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1" name="Google Shape;421;p22"/>
          <p:cNvSpPr/>
          <p:nvPr/>
        </p:nvSpPr>
        <p:spPr>
          <a:xfrm>
            <a:off x="6390832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2" name="Google Shape;422;p22"/>
          <p:cNvSpPr/>
          <p:nvPr/>
        </p:nvSpPr>
        <p:spPr>
          <a:xfrm>
            <a:off x="6507756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3" name="Google Shape;423;p22"/>
          <p:cNvSpPr/>
          <p:nvPr/>
        </p:nvSpPr>
        <p:spPr>
          <a:xfrm>
            <a:off x="6624680" y="4007150"/>
            <a:ext cx="17100" cy="97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4" name="Google Shape;424;p22"/>
          <p:cNvSpPr/>
          <p:nvPr/>
        </p:nvSpPr>
        <p:spPr>
          <a:xfrm>
            <a:off x="5255225" y="4259250"/>
            <a:ext cx="59100" cy="2022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2"/>
          <p:cNvSpPr txBox="1"/>
          <p:nvPr/>
        </p:nvSpPr>
        <p:spPr>
          <a:xfrm>
            <a:off x="4553946" y="4186496"/>
            <a:ext cx="88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 Lines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26" name="Google Shape;426;p22"/>
          <p:cNvSpPr txBox="1"/>
          <p:nvPr/>
        </p:nvSpPr>
        <p:spPr>
          <a:xfrm>
            <a:off x="4179773" y="4346279"/>
            <a:ext cx="1118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 Columns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Moving window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427" name="Google Shape;427;p22"/>
          <p:cNvSpPr txBox="1"/>
          <p:nvPr/>
        </p:nvSpPr>
        <p:spPr>
          <a:xfrm>
            <a:off x="-210767" y="1038325"/>
            <a:ext cx="152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[11:0]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d_in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pop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8" name="Google Shape;428;p22"/>
          <p:cNvSpPr/>
          <p:nvPr/>
        </p:nvSpPr>
        <p:spPr>
          <a:xfrm rot="5400000">
            <a:off x="1687125" y="2737150"/>
            <a:ext cx="218700" cy="102600"/>
          </a:xfrm>
          <a:prstGeom prst="trapezoid">
            <a:avLst>
              <a:gd fmla="val 40085" name="adj"/>
            </a:avLst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29" name="Google Shape;429;p22"/>
          <p:cNvSpPr/>
          <p:nvPr/>
        </p:nvSpPr>
        <p:spPr>
          <a:xfrm rot="5400000">
            <a:off x="1687125" y="2966650"/>
            <a:ext cx="218700" cy="102600"/>
          </a:xfrm>
          <a:prstGeom prst="trapezoid">
            <a:avLst>
              <a:gd fmla="val 40085" name="adj"/>
            </a:avLst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30" name="Google Shape;430;p22"/>
          <p:cNvSpPr/>
          <p:nvPr/>
        </p:nvSpPr>
        <p:spPr>
          <a:xfrm rot="5400000">
            <a:off x="1694525" y="3418325"/>
            <a:ext cx="218700" cy="102600"/>
          </a:xfrm>
          <a:prstGeom prst="trapezoid">
            <a:avLst>
              <a:gd fmla="val 40085" name="adj"/>
            </a:avLst>
          </a:prstGeom>
          <a:solidFill>
            <a:srgbClr val="CFE2F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31" name="Google Shape;431;p22"/>
          <p:cNvSpPr txBox="1"/>
          <p:nvPr/>
        </p:nvSpPr>
        <p:spPr>
          <a:xfrm>
            <a:off x="83400" y="2698025"/>
            <a:ext cx="126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[11:0]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d_in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[9:0] hcnt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pop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32" name="Google Shape;432;p22"/>
          <p:cNvCxnSpPr>
            <a:endCxn id="427" idx="3"/>
          </p:cNvCxnSpPr>
          <p:nvPr/>
        </p:nvCxnSpPr>
        <p:spPr>
          <a:xfrm flipH="1">
            <a:off x="1316233" y="1282975"/>
            <a:ext cx="274800" cy="124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22"/>
          <p:cNvCxnSpPr/>
          <p:nvPr/>
        </p:nvCxnSpPr>
        <p:spPr>
          <a:xfrm flipH="1">
            <a:off x="1301098" y="1285650"/>
            <a:ext cx="861900" cy="375600"/>
          </a:xfrm>
          <a:prstGeom prst="bentConnector3">
            <a:avLst>
              <a:gd fmla="val 7396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22"/>
          <p:cNvCxnSpPr/>
          <p:nvPr/>
        </p:nvCxnSpPr>
        <p:spPr>
          <a:xfrm flipH="1">
            <a:off x="1300973" y="1281850"/>
            <a:ext cx="1434000" cy="379500"/>
          </a:xfrm>
          <a:prstGeom prst="bentConnector3">
            <a:avLst>
              <a:gd fmla="val 2634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22"/>
          <p:cNvCxnSpPr/>
          <p:nvPr/>
        </p:nvCxnSpPr>
        <p:spPr>
          <a:xfrm flipH="1">
            <a:off x="1300923" y="1281850"/>
            <a:ext cx="1998000" cy="379500"/>
          </a:xfrm>
          <a:prstGeom prst="bentConnector3">
            <a:avLst>
              <a:gd fmla="val 2246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22"/>
          <p:cNvCxnSpPr>
            <a:stCxn id="431" idx="3"/>
            <a:endCxn id="428" idx="2"/>
          </p:cNvCxnSpPr>
          <p:nvPr/>
        </p:nvCxnSpPr>
        <p:spPr>
          <a:xfrm flipH="1" rot="10800000">
            <a:off x="1352400" y="2788325"/>
            <a:ext cx="392700" cy="3714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22"/>
          <p:cNvCxnSpPr>
            <a:stCxn id="431" idx="3"/>
            <a:endCxn id="429" idx="2"/>
          </p:cNvCxnSpPr>
          <p:nvPr/>
        </p:nvCxnSpPr>
        <p:spPr>
          <a:xfrm flipH="1" rot="10800000">
            <a:off x="1352400" y="3017825"/>
            <a:ext cx="392700" cy="1419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22"/>
          <p:cNvCxnSpPr>
            <a:stCxn id="431" idx="3"/>
            <a:endCxn id="430" idx="2"/>
          </p:cNvCxnSpPr>
          <p:nvPr/>
        </p:nvCxnSpPr>
        <p:spPr>
          <a:xfrm>
            <a:off x="1352400" y="3159725"/>
            <a:ext cx="400200" cy="3099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" name="Google Shape;439;p22"/>
          <p:cNvSpPr txBox="1"/>
          <p:nvPr/>
        </p:nvSpPr>
        <p:spPr>
          <a:xfrm>
            <a:off x="83400" y="2168718"/>
            <a:ext cx="126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[9:0] hcnt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40" name="Google Shape;440;p22"/>
          <p:cNvCxnSpPr>
            <a:stCxn id="439" idx="3"/>
            <a:endCxn id="371" idx="1"/>
          </p:cNvCxnSpPr>
          <p:nvPr/>
        </p:nvCxnSpPr>
        <p:spPr>
          <a:xfrm>
            <a:off x="1352400" y="2353368"/>
            <a:ext cx="2503200" cy="514500"/>
          </a:xfrm>
          <a:prstGeom prst="bentConnector2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22"/>
          <p:cNvCxnSpPr/>
          <p:nvPr/>
        </p:nvCxnSpPr>
        <p:spPr>
          <a:xfrm>
            <a:off x="430400" y="2119325"/>
            <a:ext cx="8019900" cy="2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42" name="Google Shape;442;p22"/>
          <p:cNvGrpSpPr/>
          <p:nvPr/>
        </p:nvGrpSpPr>
        <p:grpSpPr>
          <a:xfrm>
            <a:off x="6643874" y="158910"/>
            <a:ext cx="2380714" cy="1007100"/>
            <a:chOff x="6643874" y="158910"/>
            <a:chExt cx="2380714" cy="1007100"/>
          </a:xfrm>
        </p:grpSpPr>
        <p:grpSp>
          <p:nvGrpSpPr>
            <p:cNvPr id="443" name="Google Shape;443;p22"/>
            <p:cNvGrpSpPr/>
            <p:nvPr/>
          </p:nvGrpSpPr>
          <p:grpSpPr>
            <a:xfrm>
              <a:off x="6643874" y="158910"/>
              <a:ext cx="2380714" cy="1007100"/>
              <a:chOff x="6643874" y="158910"/>
              <a:chExt cx="2380714" cy="1007100"/>
            </a:xfrm>
          </p:grpSpPr>
          <p:sp>
            <p:nvSpPr>
              <p:cNvPr id="444" name="Google Shape;444;p22"/>
              <p:cNvSpPr/>
              <p:nvPr/>
            </p:nvSpPr>
            <p:spPr>
              <a:xfrm>
                <a:off x="7156060" y="158910"/>
                <a:ext cx="1799700" cy="1007100"/>
              </a:xfrm>
              <a:prstGeom prst="roundRect">
                <a:avLst>
                  <a:gd fmla="val 7046" name="adj"/>
                </a:avLst>
              </a:prstGeom>
              <a:solidFill>
                <a:srgbClr val="1C4587"/>
              </a:solidFill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45" name="Google Shape;445;p22"/>
              <p:cNvCxnSpPr>
                <a:endCxn id="446" idx="1"/>
              </p:cNvCxnSpPr>
              <p:nvPr/>
            </p:nvCxnSpPr>
            <p:spPr>
              <a:xfrm flipH="1" rot="10800000">
                <a:off x="6892959" y="733998"/>
                <a:ext cx="294600" cy="921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7" name="Google Shape;447;p22"/>
              <p:cNvCxnSpPr>
                <a:stCxn id="448" idx="1"/>
              </p:cNvCxnSpPr>
              <p:nvPr/>
            </p:nvCxnSpPr>
            <p:spPr>
              <a:xfrm rot="10800000">
                <a:off x="6901359" y="928284"/>
                <a:ext cx="286200" cy="95100"/>
              </a:xfrm>
              <a:prstGeom prst="bentConnector3">
                <a:avLst>
                  <a:gd fmla="val 50000" name="adj1"/>
                </a:avLst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pic>
            <p:nvPicPr>
              <p:cNvPr id="449" name="Google Shape;449;p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6643874" y="690315"/>
                <a:ext cx="384851" cy="38484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6" name="Google Shape;446;p22"/>
              <p:cNvSpPr/>
              <p:nvPr/>
            </p:nvSpPr>
            <p:spPr>
              <a:xfrm>
                <a:off x="7187559" y="622698"/>
                <a:ext cx="330600" cy="222600"/>
              </a:xfrm>
              <a:prstGeom prst="roundRect">
                <a:avLst>
                  <a:gd fmla="val 16667" name="adj"/>
                </a:avLst>
              </a:prstGeom>
              <a:solidFill>
                <a:srgbClr val="666666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/>
                  <a:t>I2C</a:t>
                </a:r>
                <a:endParaRPr sz="600"/>
              </a:p>
            </p:txBody>
          </p:sp>
          <p:sp>
            <p:nvSpPr>
              <p:cNvPr id="448" name="Google Shape;448;p22"/>
              <p:cNvSpPr/>
              <p:nvPr/>
            </p:nvSpPr>
            <p:spPr>
              <a:xfrm>
                <a:off x="7187559" y="912084"/>
                <a:ext cx="330600" cy="222600"/>
              </a:xfrm>
              <a:prstGeom prst="roundRect">
                <a:avLst>
                  <a:gd fmla="val 16667" name="adj"/>
                </a:avLst>
              </a:prstGeom>
              <a:solidFill>
                <a:srgbClr val="666666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/>
                  <a:t>Ctrl</a:t>
                </a:r>
                <a:endParaRPr sz="600"/>
              </a:p>
            </p:txBody>
          </p:sp>
          <p:sp>
            <p:nvSpPr>
              <p:cNvPr id="450" name="Google Shape;450;p22"/>
              <p:cNvSpPr/>
              <p:nvPr/>
            </p:nvSpPr>
            <p:spPr>
              <a:xfrm>
                <a:off x="7187559" y="316065"/>
                <a:ext cx="330600" cy="222600"/>
              </a:xfrm>
              <a:prstGeom prst="roundRect">
                <a:avLst>
                  <a:gd fmla="val 16667" name="adj"/>
                </a:avLst>
              </a:prstGeom>
              <a:solidFill>
                <a:srgbClr val="666666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/>
                  <a:t>ROM</a:t>
                </a:r>
                <a:endParaRPr sz="600"/>
              </a:p>
            </p:txBody>
          </p:sp>
          <p:cxnSp>
            <p:nvCxnSpPr>
              <p:cNvPr id="451" name="Google Shape;451;p22"/>
              <p:cNvCxnSpPr>
                <a:stCxn id="446" idx="0"/>
                <a:endCxn id="450" idx="2"/>
              </p:cNvCxnSpPr>
              <p:nvPr/>
            </p:nvCxnSpPr>
            <p:spPr>
              <a:xfrm rot="10800000">
                <a:off x="7352859" y="538698"/>
                <a:ext cx="0" cy="840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52" name="Google Shape;452;p22"/>
              <p:cNvSpPr/>
              <p:nvPr/>
            </p:nvSpPr>
            <p:spPr>
              <a:xfrm>
                <a:off x="7780109" y="912084"/>
                <a:ext cx="690000" cy="2226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/>
                  <a:t>Part</a:t>
                </a:r>
                <a:endParaRPr sz="600"/>
              </a:p>
            </p:txBody>
          </p:sp>
          <p:cxnSp>
            <p:nvCxnSpPr>
              <p:cNvPr id="453" name="Google Shape;453;p22"/>
              <p:cNvCxnSpPr>
                <a:stCxn id="448" idx="3"/>
                <a:endCxn id="452" idx="1"/>
              </p:cNvCxnSpPr>
              <p:nvPr/>
            </p:nvCxnSpPr>
            <p:spPr>
              <a:xfrm>
                <a:off x="7518159" y="1023384"/>
                <a:ext cx="2619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54" name="Google Shape;454;p22"/>
              <p:cNvSpPr/>
              <p:nvPr/>
            </p:nvSpPr>
            <p:spPr>
              <a:xfrm>
                <a:off x="7848588" y="190259"/>
                <a:ext cx="690000" cy="293700"/>
              </a:xfrm>
              <a:prstGeom prst="roundRect">
                <a:avLst>
                  <a:gd fmla="val 16667" name="adj"/>
                </a:avLst>
              </a:prstGeom>
              <a:solidFill>
                <a:srgbClr val="61616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/>
                  <a:t>Full</a:t>
                </a:r>
                <a:endParaRPr sz="600"/>
              </a:p>
            </p:txBody>
          </p:sp>
          <p:cxnSp>
            <p:nvCxnSpPr>
              <p:cNvPr id="455" name="Google Shape;455;p22"/>
              <p:cNvCxnSpPr>
                <a:stCxn id="448" idx="3"/>
                <a:endCxn id="456" idx="1"/>
              </p:cNvCxnSpPr>
              <p:nvPr/>
            </p:nvCxnSpPr>
            <p:spPr>
              <a:xfrm flipH="1" rot="10800000">
                <a:off x="7518159" y="288384"/>
                <a:ext cx="196500" cy="735000"/>
              </a:xfrm>
              <a:prstGeom prst="bentConnector3">
                <a:avLst>
                  <a:gd fmla="val 49981" name="adj1"/>
                </a:avLst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7" name="Google Shape;457;p22"/>
              <p:cNvCxnSpPr>
                <a:stCxn id="458" idx="2"/>
                <a:endCxn id="454" idx="1"/>
              </p:cNvCxnSpPr>
              <p:nvPr/>
            </p:nvCxnSpPr>
            <p:spPr>
              <a:xfrm>
                <a:off x="7799482" y="336886"/>
                <a:ext cx="49200" cy="3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459" name="Google Shape;459;p22"/>
              <p:cNvGrpSpPr/>
              <p:nvPr/>
            </p:nvGrpSpPr>
            <p:grpSpPr>
              <a:xfrm>
                <a:off x="7714583" y="201085"/>
                <a:ext cx="84899" cy="271602"/>
                <a:chOff x="3896825" y="1777225"/>
                <a:chExt cx="283470" cy="906850"/>
              </a:xfrm>
            </p:grpSpPr>
            <p:sp>
              <p:nvSpPr>
                <p:cNvPr id="458" name="Google Shape;458;p22"/>
                <p:cNvSpPr/>
                <p:nvPr/>
              </p:nvSpPr>
              <p:spPr>
                <a:xfrm rot="-5400000">
                  <a:off x="3585170" y="2088950"/>
                  <a:ext cx="906850" cy="283400"/>
                </a:xfrm>
                <a:prstGeom prst="flowChartManualOperation">
                  <a:avLst/>
                </a:prstGeom>
                <a:solidFill>
                  <a:srgbClr val="616161"/>
                </a:solidFill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" name="Google Shape;460;p22"/>
                <p:cNvSpPr/>
                <p:nvPr/>
              </p:nvSpPr>
              <p:spPr>
                <a:xfrm>
                  <a:off x="3896825" y="2290650"/>
                  <a:ext cx="244800" cy="244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" name="Google Shape;456;p22"/>
                <p:cNvSpPr/>
                <p:nvPr/>
              </p:nvSpPr>
              <p:spPr>
                <a:xfrm>
                  <a:off x="3896825" y="1946475"/>
                  <a:ext cx="244800" cy="244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61" name="Google Shape;461;p22"/>
              <p:cNvSpPr/>
              <p:nvPr/>
            </p:nvSpPr>
            <p:spPr>
              <a:xfrm>
                <a:off x="8086164" y="563433"/>
                <a:ext cx="330600" cy="171300"/>
              </a:xfrm>
              <a:prstGeom prst="roundRect">
                <a:avLst>
                  <a:gd fmla="val 16667" name="adj"/>
                </a:avLst>
              </a:prstGeom>
              <a:solidFill>
                <a:srgbClr val="61616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/>
                  <a:t>Kern</a:t>
                </a:r>
                <a:endParaRPr sz="600"/>
              </a:p>
            </p:txBody>
          </p:sp>
          <p:cxnSp>
            <p:nvCxnSpPr>
              <p:cNvPr id="462" name="Google Shape;462;p22"/>
              <p:cNvCxnSpPr>
                <a:stCxn id="461" idx="1"/>
              </p:cNvCxnSpPr>
              <p:nvPr/>
            </p:nvCxnSpPr>
            <p:spPr>
              <a:xfrm rot="10800000">
                <a:off x="7943364" y="649083"/>
                <a:ext cx="1428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3" name="Google Shape;463;p22"/>
              <p:cNvCxnSpPr>
                <a:stCxn id="452" idx="3"/>
                <a:endCxn id="464" idx="1"/>
              </p:cNvCxnSpPr>
              <p:nvPr/>
            </p:nvCxnSpPr>
            <p:spPr>
              <a:xfrm rot="10800000">
                <a:off x="7972709" y="814884"/>
                <a:ext cx="497400" cy="208500"/>
              </a:xfrm>
              <a:prstGeom prst="bentConnector3">
                <a:avLst>
                  <a:gd fmla="val -47874" name="adj1"/>
                </a:avLst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465" name="Google Shape;465;p22"/>
              <p:cNvGrpSpPr/>
              <p:nvPr/>
            </p:nvGrpSpPr>
            <p:grpSpPr>
              <a:xfrm>
                <a:off x="7822842" y="558573"/>
                <a:ext cx="164763" cy="326914"/>
                <a:chOff x="4475575" y="2548475"/>
                <a:chExt cx="561181" cy="1209000"/>
              </a:xfrm>
            </p:grpSpPr>
            <p:grpSp>
              <p:nvGrpSpPr>
                <p:cNvPr id="466" name="Google Shape;466;p22"/>
                <p:cNvGrpSpPr/>
                <p:nvPr/>
              </p:nvGrpSpPr>
              <p:grpSpPr>
                <a:xfrm flipH="1">
                  <a:off x="4475575" y="2548475"/>
                  <a:ext cx="519600" cy="1209000"/>
                  <a:chOff x="5847175" y="2243675"/>
                  <a:chExt cx="519600" cy="1209000"/>
                </a:xfrm>
              </p:grpSpPr>
              <p:sp>
                <p:nvSpPr>
                  <p:cNvPr id="467" name="Google Shape;467;p22"/>
                  <p:cNvSpPr/>
                  <p:nvPr/>
                </p:nvSpPr>
                <p:spPr>
                  <a:xfrm rot="5400000">
                    <a:off x="5502475" y="2588375"/>
                    <a:ext cx="1209000" cy="519600"/>
                  </a:xfrm>
                  <a:prstGeom prst="trapezoid">
                    <a:avLst>
                      <a:gd fmla="val 68139" name="adj"/>
                    </a:avLst>
                  </a:prstGeom>
                  <a:solidFill>
                    <a:srgbClr val="616161"/>
                  </a:solidFill>
                  <a:ln cap="flat" cmpd="sng" w="19050">
                    <a:solidFill>
                      <a:schemeClr val="lt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600"/>
                      <a:t>ALU</a:t>
                    </a:r>
                    <a:endParaRPr sz="600"/>
                  </a:p>
                </p:txBody>
              </p:sp>
              <p:sp>
                <p:nvSpPr>
                  <p:cNvPr id="464" name="Google Shape;464;p22"/>
                  <p:cNvSpPr/>
                  <p:nvPr/>
                </p:nvSpPr>
                <p:spPr>
                  <a:xfrm>
                    <a:off x="5856575" y="3130700"/>
                    <a:ext cx="244800" cy="122400"/>
                  </a:xfrm>
                  <a:prstGeom prst="rect">
                    <a:avLst/>
                  </a:prstGeom>
                  <a:solidFill>
                    <a:srgbClr val="61616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68" name="Google Shape;468;p22"/>
                <p:cNvSpPr/>
                <p:nvPr/>
              </p:nvSpPr>
              <p:spPr>
                <a:xfrm flipH="1" rot="-5400000">
                  <a:off x="4777406" y="3053825"/>
                  <a:ext cx="320400" cy="198300"/>
                </a:xfrm>
                <a:prstGeom prst="triangle">
                  <a:avLst>
                    <a:gd fmla="val 50000" name="adj"/>
                  </a:avLst>
                </a:prstGeom>
                <a:solidFill>
                  <a:srgbClr val="1C458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cxnSp>
            <p:nvCxnSpPr>
              <p:cNvPr id="469" name="Google Shape;469;p22"/>
              <p:cNvCxnSpPr>
                <a:stCxn id="460" idx="1"/>
                <a:endCxn id="467" idx="0"/>
              </p:cNvCxnSpPr>
              <p:nvPr/>
            </p:nvCxnSpPr>
            <p:spPr>
              <a:xfrm>
                <a:off x="7714583" y="391515"/>
                <a:ext cx="108300" cy="330600"/>
              </a:xfrm>
              <a:prstGeom prst="bentConnector3">
                <a:avLst>
                  <a:gd fmla="val -37334" name="adj1"/>
                </a:avLst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470" name="Google Shape;470;p22"/>
              <p:cNvSpPr/>
              <p:nvPr/>
            </p:nvSpPr>
            <p:spPr>
              <a:xfrm>
                <a:off x="8591389" y="225666"/>
                <a:ext cx="330600" cy="222600"/>
              </a:xfrm>
              <a:prstGeom prst="roundRect">
                <a:avLst>
                  <a:gd fmla="val 16667" name="adj"/>
                </a:avLst>
              </a:prstGeom>
              <a:solidFill>
                <a:srgbClr val="61616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/>
                  <a:t>VGA</a:t>
                </a:r>
                <a:endParaRPr sz="600"/>
              </a:p>
            </p:txBody>
          </p:sp>
          <p:cxnSp>
            <p:nvCxnSpPr>
              <p:cNvPr id="471" name="Google Shape;471;p22"/>
              <p:cNvCxnSpPr>
                <a:stCxn id="454" idx="3"/>
                <a:endCxn id="470" idx="1"/>
              </p:cNvCxnSpPr>
              <p:nvPr/>
            </p:nvCxnSpPr>
            <p:spPr>
              <a:xfrm>
                <a:off x="8538588" y="337109"/>
                <a:ext cx="528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2" name="Google Shape;472;p22"/>
              <p:cNvCxnSpPr>
                <a:stCxn id="470" idx="3"/>
              </p:cNvCxnSpPr>
              <p:nvPr/>
            </p:nvCxnSpPr>
            <p:spPr>
              <a:xfrm>
                <a:off x="8921989" y="336966"/>
                <a:ext cx="102600" cy="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473" name="Google Shape;473;p22"/>
            <p:cNvSpPr/>
            <p:nvPr/>
          </p:nvSpPr>
          <p:spPr>
            <a:xfrm>
              <a:off x="8086175" y="760433"/>
              <a:ext cx="330600" cy="112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Conv</a:t>
              </a:r>
              <a:endParaRPr sz="600"/>
            </a:p>
          </p:txBody>
        </p:sp>
      </p:grpSp>
      <p:sp>
        <p:nvSpPr>
          <p:cNvPr id="474" name="Google Shape;47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" name="Google Shape;475;p22"/>
          <p:cNvSpPr txBox="1"/>
          <p:nvPr/>
        </p:nvSpPr>
        <p:spPr>
          <a:xfrm>
            <a:off x="122800" y="4740775"/>
            <a:ext cx="198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DADAD"/>
                </a:solidFill>
              </a:rPr>
              <a:t>Done by: Will K</a:t>
            </a:r>
            <a:endParaRPr sz="1200">
              <a:solidFill>
                <a:srgbClr val="ADADAD"/>
              </a:solidFill>
            </a:endParaRPr>
          </a:p>
        </p:txBody>
      </p:sp>
      <p:sp>
        <p:nvSpPr>
          <p:cNvPr id="476" name="Google Shape;476;p22"/>
          <p:cNvSpPr txBox="1"/>
          <p:nvPr/>
        </p:nvSpPr>
        <p:spPr>
          <a:xfrm>
            <a:off x="4259087" y="3165225"/>
            <a:ext cx="74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77" name="Google Shape;477;p22"/>
          <p:cNvCxnSpPr>
            <a:stCxn id="476" idx="3"/>
          </p:cNvCxnSpPr>
          <p:nvPr/>
        </p:nvCxnSpPr>
        <p:spPr>
          <a:xfrm flipH="1" rot="10800000">
            <a:off x="5003687" y="3109575"/>
            <a:ext cx="288000" cy="240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22"/>
          <p:cNvSpPr txBox="1"/>
          <p:nvPr/>
        </p:nvSpPr>
        <p:spPr>
          <a:xfrm>
            <a:off x="5873800" y="1442550"/>
            <a:ext cx="24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Tradeoff of speed vs space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3"/>
          <p:cNvSpPr/>
          <p:nvPr/>
        </p:nvSpPr>
        <p:spPr>
          <a:xfrm>
            <a:off x="763091" y="3131800"/>
            <a:ext cx="1560300" cy="6282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</p:txBody>
      </p:sp>
      <p:sp>
        <p:nvSpPr>
          <p:cNvPr id="484" name="Google Shape;484;p23"/>
          <p:cNvSpPr/>
          <p:nvPr/>
        </p:nvSpPr>
        <p:spPr>
          <a:xfrm>
            <a:off x="705420" y="3208000"/>
            <a:ext cx="1560300" cy="6282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</p:txBody>
      </p:sp>
      <p:cxnSp>
        <p:nvCxnSpPr>
          <p:cNvPr id="485" name="Google Shape;485;p23"/>
          <p:cNvCxnSpPr/>
          <p:nvPr/>
        </p:nvCxnSpPr>
        <p:spPr>
          <a:xfrm>
            <a:off x="1483544" y="1809120"/>
            <a:ext cx="154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23"/>
          <p:cNvCxnSpPr/>
          <p:nvPr/>
        </p:nvCxnSpPr>
        <p:spPr>
          <a:xfrm>
            <a:off x="1483544" y="1656720"/>
            <a:ext cx="154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ALU/Kernel Convolution</a:t>
            </a:r>
            <a:endParaRPr/>
          </a:p>
        </p:txBody>
      </p:sp>
      <p:grpSp>
        <p:nvGrpSpPr>
          <p:cNvPr id="488" name="Google Shape;488;p23"/>
          <p:cNvGrpSpPr/>
          <p:nvPr/>
        </p:nvGrpSpPr>
        <p:grpSpPr>
          <a:xfrm>
            <a:off x="6643874" y="158910"/>
            <a:ext cx="2380714" cy="1007100"/>
            <a:chOff x="6643874" y="158910"/>
            <a:chExt cx="2380714" cy="1007100"/>
          </a:xfrm>
        </p:grpSpPr>
        <p:sp>
          <p:nvSpPr>
            <p:cNvPr id="489" name="Google Shape;489;p23"/>
            <p:cNvSpPr/>
            <p:nvPr/>
          </p:nvSpPr>
          <p:spPr>
            <a:xfrm>
              <a:off x="7156060" y="158910"/>
              <a:ext cx="1799700" cy="1007100"/>
            </a:xfrm>
            <a:prstGeom prst="roundRect">
              <a:avLst>
                <a:gd fmla="val 7046" name="adj"/>
              </a:avLst>
            </a:prstGeom>
            <a:solidFill>
              <a:srgbClr val="1C4587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0" name="Google Shape;490;p23"/>
            <p:cNvCxnSpPr>
              <a:endCxn id="491" idx="1"/>
            </p:cNvCxnSpPr>
            <p:nvPr/>
          </p:nvCxnSpPr>
          <p:spPr>
            <a:xfrm flipH="1" rot="10800000">
              <a:off x="6892959" y="733998"/>
              <a:ext cx="294600" cy="921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23"/>
            <p:cNvCxnSpPr>
              <a:stCxn id="493" idx="1"/>
            </p:cNvCxnSpPr>
            <p:nvPr/>
          </p:nvCxnSpPr>
          <p:spPr>
            <a:xfrm rot="10800000">
              <a:off x="6901359" y="928284"/>
              <a:ext cx="286200" cy="951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494" name="Google Shape;494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6643874" y="690315"/>
              <a:ext cx="384851" cy="384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Google Shape;491;p23"/>
            <p:cNvSpPr/>
            <p:nvPr/>
          </p:nvSpPr>
          <p:spPr>
            <a:xfrm>
              <a:off x="7187559" y="622698"/>
              <a:ext cx="330600" cy="2226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I2C</a:t>
              </a:r>
              <a:endParaRPr sz="600"/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7187559" y="912084"/>
              <a:ext cx="330600" cy="2226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Ctrl</a:t>
              </a:r>
              <a:endParaRPr sz="600"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7187559" y="316065"/>
              <a:ext cx="330600" cy="2226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ROM</a:t>
              </a:r>
              <a:endParaRPr sz="600"/>
            </a:p>
          </p:txBody>
        </p:sp>
        <p:cxnSp>
          <p:nvCxnSpPr>
            <p:cNvPr id="496" name="Google Shape;496;p23"/>
            <p:cNvCxnSpPr>
              <a:stCxn id="491" idx="0"/>
              <a:endCxn id="495" idx="2"/>
            </p:cNvCxnSpPr>
            <p:nvPr/>
          </p:nvCxnSpPr>
          <p:spPr>
            <a:xfrm rot="10800000">
              <a:off x="7352859" y="538698"/>
              <a:ext cx="0" cy="840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7" name="Google Shape;497;p23"/>
            <p:cNvSpPr/>
            <p:nvPr/>
          </p:nvSpPr>
          <p:spPr>
            <a:xfrm>
              <a:off x="7780109" y="912084"/>
              <a:ext cx="690000" cy="222600"/>
            </a:xfrm>
            <a:prstGeom prst="roundRect">
              <a:avLst>
                <a:gd fmla="val 16667" name="adj"/>
              </a:avLst>
            </a:prstGeom>
            <a:solidFill>
              <a:srgbClr val="61616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Part</a:t>
              </a:r>
              <a:endParaRPr sz="600"/>
            </a:p>
          </p:txBody>
        </p:sp>
        <p:cxnSp>
          <p:nvCxnSpPr>
            <p:cNvPr id="498" name="Google Shape;498;p23"/>
            <p:cNvCxnSpPr>
              <a:stCxn id="493" idx="3"/>
              <a:endCxn id="497" idx="1"/>
            </p:cNvCxnSpPr>
            <p:nvPr/>
          </p:nvCxnSpPr>
          <p:spPr>
            <a:xfrm>
              <a:off x="7518159" y="1023384"/>
              <a:ext cx="261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99" name="Google Shape;499;p23"/>
            <p:cNvSpPr/>
            <p:nvPr/>
          </p:nvSpPr>
          <p:spPr>
            <a:xfrm>
              <a:off x="7848588" y="190259"/>
              <a:ext cx="690000" cy="293700"/>
            </a:xfrm>
            <a:prstGeom prst="roundRect">
              <a:avLst>
                <a:gd fmla="val 16667" name="adj"/>
              </a:avLst>
            </a:prstGeom>
            <a:solidFill>
              <a:srgbClr val="61616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Full</a:t>
              </a:r>
              <a:endParaRPr sz="600"/>
            </a:p>
          </p:txBody>
        </p:sp>
        <p:cxnSp>
          <p:nvCxnSpPr>
            <p:cNvPr id="500" name="Google Shape;500;p23"/>
            <p:cNvCxnSpPr>
              <a:stCxn id="493" idx="3"/>
              <a:endCxn id="501" idx="1"/>
            </p:cNvCxnSpPr>
            <p:nvPr/>
          </p:nvCxnSpPr>
          <p:spPr>
            <a:xfrm flipH="1" rot="10800000">
              <a:off x="7518159" y="288384"/>
              <a:ext cx="196500" cy="735000"/>
            </a:xfrm>
            <a:prstGeom prst="bentConnector3">
              <a:avLst>
                <a:gd fmla="val 49981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23"/>
            <p:cNvCxnSpPr>
              <a:stCxn id="503" idx="2"/>
              <a:endCxn id="499" idx="1"/>
            </p:cNvCxnSpPr>
            <p:nvPr/>
          </p:nvCxnSpPr>
          <p:spPr>
            <a:xfrm>
              <a:off x="7799482" y="336886"/>
              <a:ext cx="49200" cy="3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04" name="Google Shape;504;p23"/>
            <p:cNvGrpSpPr/>
            <p:nvPr/>
          </p:nvGrpSpPr>
          <p:grpSpPr>
            <a:xfrm>
              <a:off x="7714583" y="201085"/>
              <a:ext cx="84899" cy="271602"/>
              <a:chOff x="3896825" y="1777225"/>
              <a:chExt cx="283470" cy="906850"/>
            </a:xfrm>
          </p:grpSpPr>
          <p:sp>
            <p:nvSpPr>
              <p:cNvPr id="503" name="Google Shape;503;p23"/>
              <p:cNvSpPr/>
              <p:nvPr/>
            </p:nvSpPr>
            <p:spPr>
              <a:xfrm rot="-5400000">
                <a:off x="3585170" y="2088950"/>
                <a:ext cx="906850" cy="283400"/>
              </a:xfrm>
              <a:prstGeom prst="flowChartManualOperation">
                <a:avLst/>
              </a:prstGeom>
              <a:solidFill>
                <a:srgbClr val="61616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3"/>
              <p:cNvSpPr/>
              <p:nvPr/>
            </p:nvSpPr>
            <p:spPr>
              <a:xfrm>
                <a:off x="3896825" y="2290650"/>
                <a:ext cx="2448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3"/>
              <p:cNvSpPr/>
              <p:nvPr/>
            </p:nvSpPr>
            <p:spPr>
              <a:xfrm>
                <a:off x="3896825" y="1946475"/>
                <a:ext cx="2448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6" name="Google Shape;506;p23"/>
            <p:cNvSpPr/>
            <p:nvPr/>
          </p:nvSpPr>
          <p:spPr>
            <a:xfrm>
              <a:off x="8086164" y="563433"/>
              <a:ext cx="330600" cy="1713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Kern</a:t>
              </a:r>
              <a:endParaRPr sz="600"/>
            </a:p>
          </p:txBody>
        </p:sp>
        <p:cxnSp>
          <p:nvCxnSpPr>
            <p:cNvPr id="507" name="Google Shape;507;p23"/>
            <p:cNvCxnSpPr>
              <a:stCxn id="506" idx="1"/>
            </p:cNvCxnSpPr>
            <p:nvPr/>
          </p:nvCxnSpPr>
          <p:spPr>
            <a:xfrm rot="10800000">
              <a:off x="7943364" y="649083"/>
              <a:ext cx="1428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8" name="Google Shape;508;p23"/>
            <p:cNvCxnSpPr>
              <a:stCxn id="497" idx="3"/>
              <a:endCxn id="509" idx="1"/>
            </p:cNvCxnSpPr>
            <p:nvPr/>
          </p:nvCxnSpPr>
          <p:spPr>
            <a:xfrm rot="10800000">
              <a:off x="7972709" y="814884"/>
              <a:ext cx="497400" cy="208500"/>
            </a:xfrm>
            <a:prstGeom prst="bentConnector3">
              <a:avLst>
                <a:gd fmla="val -47874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10" name="Google Shape;510;p23"/>
            <p:cNvGrpSpPr/>
            <p:nvPr/>
          </p:nvGrpSpPr>
          <p:grpSpPr>
            <a:xfrm>
              <a:off x="7822842" y="558573"/>
              <a:ext cx="167124" cy="326914"/>
              <a:chOff x="4475575" y="2548475"/>
              <a:chExt cx="569225" cy="1209000"/>
            </a:xfrm>
          </p:grpSpPr>
          <p:sp>
            <p:nvSpPr>
              <p:cNvPr id="511" name="Google Shape;511;p23"/>
              <p:cNvSpPr/>
              <p:nvPr/>
            </p:nvSpPr>
            <p:spPr>
              <a:xfrm flipH="1" rot="-5400000">
                <a:off x="4130875" y="2893175"/>
                <a:ext cx="1209000" cy="519600"/>
              </a:xfrm>
              <a:prstGeom prst="trapezoid">
                <a:avLst>
                  <a:gd fmla="val 68139" name="adj"/>
                </a:avLst>
              </a:pr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"/>
                  <a:t>ALU</a:t>
                </a:r>
                <a:endParaRPr sz="600"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 flipH="1" rot="-5400000">
                <a:off x="4785450" y="3053825"/>
                <a:ext cx="320400" cy="198300"/>
              </a:xfrm>
              <a:prstGeom prst="triangle">
                <a:avLst>
                  <a:gd fmla="val 50000" name="adj"/>
                </a:avLst>
              </a:prstGeom>
              <a:solidFill>
                <a:srgbClr val="1C45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13" name="Google Shape;513;p23"/>
            <p:cNvCxnSpPr>
              <a:stCxn id="505" idx="1"/>
              <a:endCxn id="511" idx="0"/>
            </p:cNvCxnSpPr>
            <p:nvPr/>
          </p:nvCxnSpPr>
          <p:spPr>
            <a:xfrm>
              <a:off x="7714583" y="391515"/>
              <a:ext cx="108300" cy="330600"/>
            </a:xfrm>
            <a:prstGeom prst="bentConnector3">
              <a:avLst>
                <a:gd fmla="val -37334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14" name="Google Shape;514;p23"/>
            <p:cNvSpPr/>
            <p:nvPr/>
          </p:nvSpPr>
          <p:spPr>
            <a:xfrm>
              <a:off x="8591389" y="225666"/>
              <a:ext cx="330600" cy="222600"/>
            </a:xfrm>
            <a:prstGeom prst="roundRect">
              <a:avLst>
                <a:gd fmla="val 16667" name="adj"/>
              </a:avLst>
            </a:prstGeom>
            <a:solidFill>
              <a:srgbClr val="61616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VGA</a:t>
              </a:r>
              <a:endParaRPr sz="600"/>
            </a:p>
          </p:txBody>
        </p:sp>
        <p:cxnSp>
          <p:nvCxnSpPr>
            <p:cNvPr id="515" name="Google Shape;515;p23"/>
            <p:cNvCxnSpPr>
              <a:stCxn id="499" idx="3"/>
              <a:endCxn id="514" idx="1"/>
            </p:cNvCxnSpPr>
            <p:nvPr/>
          </p:nvCxnSpPr>
          <p:spPr>
            <a:xfrm>
              <a:off x="8538588" y="337109"/>
              <a:ext cx="528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23"/>
            <p:cNvCxnSpPr>
              <a:stCxn id="514" idx="3"/>
            </p:cNvCxnSpPr>
            <p:nvPr/>
          </p:nvCxnSpPr>
          <p:spPr>
            <a:xfrm>
              <a:off x="8921989" y="336966"/>
              <a:ext cx="1026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7" name="Google Shape;517;p23"/>
          <p:cNvSpPr/>
          <p:nvPr/>
        </p:nvSpPr>
        <p:spPr>
          <a:xfrm>
            <a:off x="8086175" y="760433"/>
            <a:ext cx="330600" cy="112500"/>
          </a:xfrm>
          <a:prstGeom prst="roundRect">
            <a:avLst>
              <a:gd fmla="val 16667" name="adj"/>
            </a:avLst>
          </a:prstGeom>
          <a:solidFill>
            <a:srgbClr val="61616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Conv</a:t>
            </a:r>
            <a:endParaRPr sz="600"/>
          </a:p>
        </p:txBody>
      </p:sp>
      <p:sp>
        <p:nvSpPr>
          <p:cNvPr id="518" name="Google Shape;51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9" name="Google Shape;519;p23"/>
          <p:cNvSpPr txBox="1"/>
          <p:nvPr/>
        </p:nvSpPr>
        <p:spPr>
          <a:xfrm>
            <a:off x="122800" y="4740775"/>
            <a:ext cx="198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DADAD"/>
                </a:solidFill>
              </a:rPr>
              <a:t>Done by: Will K</a:t>
            </a:r>
            <a:endParaRPr sz="1200">
              <a:solidFill>
                <a:srgbClr val="ADADAD"/>
              </a:solidFill>
            </a:endParaRPr>
          </a:p>
        </p:txBody>
      </p:sp>
      <p:sp>
        <p:nvSpPr>
          <p:cNvPr id="520" name="Google Shape;520;p23"/>
          <p:cNvSpPr txBox="1"/>
          <p:nvPr/>
        </p:nvSpPr>
        <p:spPr>
          <a:xfrm>
            <a:off x="-378556" y="1563570"/>
            <a:ext cx="1785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{R</a:t>
            </a:r>
            <a:r>
              <a:rPr baseline="-25000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(i,j)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,G</a:t>
            </a:r>
            <a:r>
              <a:rPr baseline="-25000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(i,j)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,B</a:t>
            </a:r>
            <a:r>
              <a:rPr baseline="-25000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(i,j)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coef</a:t>
            </a:r>
            <a:r>
              <a:rPr baseline="-25000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i,j</a:t>
            </a:r>
            <a:endParaRPr baseline="-25000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1" name="Google Shape;521;p23"/>
          <p:cNvSpPr/>
          <p:nvPr/>
        </p:nvSpPr>
        <p:spPr>
          <a:xfrm>
            <a:off x="1768775" y="1331375"/>
            <a:ext cx="2061300" cy="8079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</p:txBody>
      </p:sp>
      <p:sp>
        <p:nvSpPr>
          <p:cNvPr id="522" name="Google Shape;522;p23"/>
          <p:cNvSpPr/>
          <p:nvPr/>
        </p:nvSpPr>
        <p:spPr>
          <a:xfrm>
            <a:off x="1692575" y="1407575"/>
            <a:ext cx="2061300" cy="8079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</p:txBody>
      </p:sp>
      <p:sp>
        <p:nvSpPr>
          <p:cNvPr id="523" name="Google Shape;523;p23"/>
          <p:cNvSpPr/>
          <p:nvPr/>
        </p:nvSpPr>
        <p:spPr>
          <a:xfrm>
            <a:off x="1616375" y="1483775"/>
            <a:ext cx="2061300" cy="8079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</p:txBody>
      </p:sp>
      <p:sp>
        <p:nvSpPr>
          <p:cNvPr id="524" name="Google Shape;524;p23"/>
          <p:cNvSpPr/>
          <p:nvPr/>
        </p:nvSpPr>
        <p:spPr>
          <a:xfrm>
            <a:off x="1540175" y="1559975"/>
            <a:ext cx="2061300" cy="8079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[11:0] d_in  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[19:0] d_out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[7:0] coef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Multiply</a:t>
            </a:r>
            <a:endParaRPr i="1" sz="1200"/>
          </a:p>
        </p:txBody>
      </p:sp>
      <p:sp>
        <p:nvSpPr>
          <p:cNvPr id="525" name="Google Shape;525;p23"/>
          <p:cNvSpPr/>
          <p:nvPr/>
        </p:nvSpPr>
        <p:spPr>
          <a:xfrm rot="1800934">
            <a:off x="3755853" y="2145772"/>
            <a:ext cx="118144" cy="344609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3"/>
          <p:cNvSpPr txBox="1"/>
          <p:nvPr/>
        </p:nvSpPr>
        <p:spPr>
          <a:xfrm>
            <a:off x="3906275" y="2139275"/>
            <a:ext cx="3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</a:t>
            </a:r>
            <a:r>
              <a:rPr baseline="30000" lang="en">
                <a:solidFill>
                  <a:schemeClr val="dk1"/>
                </a:solidFill>
              </a:rPr>
              <a:t>2</a:t>
            </a:r>
            <a:endParaRPr baseline="30000">
              <a:solidFill>
                <a:schemeClr val="dk1"/>
              </a:solidFill>
            </a:endParaRPr>
          </a:p>
        </p:txBody>
      </p:sp>
      <p:cxnSp>
        <p:nvCxnSpPr>
          <p:cNvPr id="527" name="Google Shape;527;p23"/>
          <p:cNvCxnSpPr/>
          <p:nvPr/>
        </p:nvCxnSpPr>
        <p:spPr>
          <a:xfrm>
            <a:off x="1407344" y="1732920"/>
            <a:ext cx="154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23"/>
          <p:cNvCxnSpPr/>
          <p:nvPr/>
        </p:nvCxnSpPr>
        <p:spPr>
          <a:xfrm>
            <a:off x="1407344" y="1885320"/>
            <a:ext cx="154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23"/>
          <p:cNvSpPr txBox="1"/>
          <p:nvPr/>
        </p:nvSpPr>
        <p:spPr>
          <a:xfrm>
            <a:off x="3731899" y="1794575"/>
            <a:ext cx="154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{P</a:t>
            </a:r>
            <a:r>
              <a:rPr baseline="-25000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R(i,j)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,P</a:t>
            </a:r>
            <a:r>
              <a:rPr baseline="-25000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G(i,j)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,P</a:t>
            </a:r>
            <a:r>
              <a:rPr baseline="-25000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B(i,j)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0" name="Google Shape;530;p23"/>
          <p:cNvSpPr/>
          <p:nvPr/>
        </p:nvSpPr>
        <p:spPr>
          <a:xfrm>
            <a:off x="5274200" y="1531175"/>
            <a:ext cx="708300" cy="708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31" name="Google Shape;531;p23"/>
          <p:cNvCxnSpPr>
            <a:stCxn id="530" idx="2"/>
          </p:cNvCxnSpPr>
          <p:nvPr/>
        </p:nvCxnSpPr>
        <p:spPr>
          <a:xfrm flipH="1">
            <a:off x="3598700" y="1885325"/>
            <a:ext cx="1675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32" name="Google Shape;532;p23"/>
          <p:cNvCxnSpPr>
            <a:stCxn id="530" idx="2"/>
          </p:cNvCxnSpPr>
          <p:nvPr/>
        </p:nvCxnSpPr>
        <p:spPr>
          <a:xfrm rot="10800000">
            <a:off x="3674900" y="1809725"/>
            <a:ext cx="1599300" cy="75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3" name="Google Shape;533;p23"/>
          <p:cNvCxnSpPr>
            <a:stCxn id="530" idx="2"/>
          </p:cNvCxnSpPr>
          <p:nvPr/>
        </p:nvCxnSpPr>
        <p:spPr>
          <a:xfrm rot="10800000">
            <a:off x="3751100" y="1733525"/>
            <a:ext cx="1523100" cy="151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4" name="Google Shape;534;p23"/>
          <p:cNvCxnSpPr>
            <a:stCxn id="530" idx="2"/>
          </p:cNvCxnSpPr>
          <p:nvPr/>
        </p:nvCxnSpPr>
        <p:spPr>
          <a:xfrm rot="10800000">
            <a:off x="3827300" y="1657325"/>
            <a:ext cx="1446900" cy="228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23"/>
          <p:cNvSpPr/>
          <p:nvPr/>
        </p:nvSpPr>
        <p:spPr>
          <a:xfrm>
            <a:off x="647750" y="3284200"/>
            <a:ext cx="1560300" cy="6282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[22: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] d_in  d_out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Absolute Value</a:t>
            </a:r>
            <a:endParaRPr i="1" sz="1200"/>
          </a:p>
        </p:txBody>
      </p:sp>
      <p:cxnSp>
        <p:nvCxnSpPr>
          <p:cNvPr id="536" name="Google Shape;536;p23"/>
          <p:cNvCxnSpPr>
            <a:stCxn id="535" idx="1"/>
            <a:endCxn id="530" idx="6"/>
          </p:cNvCxnSpPr>
          <p:nvPr/>
        </p:nvCxnSpPr>
        <p:spPr>
          <a:xfrm flipH="1" rot="10800000">
            <a:off x="647750" y="1885300"/>
            <a:ext cx="5334900" cy="1713000"/>
          </a:xfrm>
          <a:prstGeom prst="bentConnector5">
            <a:avLst>
              <a:gd fmla="val -5387" name="adj1"/>
              <a:gd fmla="val 48577" name="adj2"/>
              <a:gd fmla="val 105383" name="adj3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37" name="Google Shape;537;p23"/>
          <p:cNvSpPr txBox="1"/>
          <p:nvPr/>
        </p:nvSpPr>
        <p:spPr>
          <a:xfrm>
            <a:off x="1788850" y="2683100"/>
            <a:ext cx="298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[log</a:t>
            </a:r>
            <a:r>
              <a:rPr baseline="-25000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</a:t>
            </a:r>
            <a:r>
              <a:rPr baseline="30000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)+19:0] {S</a:t>
            </a:r>
            <a:r>
              <a:rPr baseline="-25000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R(i,j)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,S</a:t>
            </a:r>
            <a:r>
              <a:rPr baseline="-25000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G(i,j)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,S</a:t>
            </a:r>
            <a:r>
              <a:rPr baseline="-25000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B(i,j)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38" name="Google Shape;538;p23"/>
          <p:cNvSpPr/>
          <p:nvPr/>
        </p:nvSpPr>
        <p:spPr>
          <a:xfrm rot="1800934">
            <a:off x="2308053" y="3669772"/>
            <a:ext cx="118144" cy="344609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3"/>
          <p:cNvSpPr txBox="1"/>
          <p:nvPr/>
        </p:nvSpPr>
        <p:spPr>
          <a:xfrm>
            <a:off x="2458475" y="3663275"/>
            <a:ext cx="3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</a:t>
            </a:r>
            <a:endParaRPr baseline="30000">
              <a:solidFill>
                <a:schemeClr val="dk1"/>
              </a:solidFill>
            </a:endParaRPr>
          </a:p>
        </p:txBody>
      </p:sp>
      <p:sp>
        <p:nvSpPr>
          <p:cNvPr id="540" name="Google Shape;540;p23"/>
          <p:cNvSpPr txBox="1"/>
          <p:nvPr/>
        </p:nvSpPr>
        <p:spPr>
          <a:xfrm>
            <a:off x="-277225" y="3943375"/>
            <a:ext cx="386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sum_abs[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= (sum[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N^2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][22]) ? 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79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(~sums[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N^2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]+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'b1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: sums[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N^2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0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0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1" name="Google Shape;541;p23"/>
          <p:cNvSpPr/>
          <p:nvPr/>
        </p:nvSpPr>
        <p:spPr>
          <a:xfrm>
            <a:off x="4344491" y="3131800"/>
            <a:ext cx="1560300" cy="6282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</p:txBody>
      </p:sp>
      <p:sp>
        <p:nvSpPr>
          <p:cNvPr id="542" name="Google Shape;542;p23"/>
          <p:cNvSpPr/>
          <p:nvPr/>
        </p:nvSpPr>
        <p:spPr>
          <a:xfrm>
            <a:off x="4286820" y="3208000"/>
            <a:ext cx="1560300" cy="6282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</p:txBody>
      </p:sp>
      <p:sp>
        <p:nvSpPr>
          <p:cNvPr id="543" name="Google Shape;543;p23"/>
          <p:cNvSpPr/>
          <p:nvPr/>
        </p:nvSpPr>
        <p:spPr>
          <a:xfrm>
            <a:off x="4229150" y="3284200"/>
            <a:ext cx="1560300" cy="6282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[22:0] d_in  d_out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Ceiling</a:t>
            </a:r>
            <a:endParaRPr i="1" sz="1200"/>
          </a:p>
        </p:txBody>
      </p:sp>
      <p:cxnSp>
        <p:nvCxnSpPr>
          <p:cNvPr id="544" name="Google Shape;544;p23"/>
          <p:cNvCxnSpPr>
            <a:stCxn id="543" idx="1"/>
            <a:endCxn id="545" idx="6"/>
          </p:cNvCxnSpPr>
          <p:nvPr/>
        </p:nvCxnSpPr>
        <p:spPr>
          <a:xfrm flipH="1">
            <a:off x="3521750" y="3598300"/>
            <a:ext cx="707400" cy="6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46" name="Google Shape;546;p23"/>
          <p:cNvSpPr/>
          <p:nvPr/>
        </p:nvSpPr>
        <p:spPr>
          <a:xfrm rot="1800934">
            <a:off x="5889453" y="3669772"/>
            <a:ext cx="118144" cy="344609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3"/>
          <p:cNvSpPr txBox="1"/>
          <p:nvPr/>
        </p:nvSpPr>
        <p:spPr>
          <a:xfrm>
            <a:off x="6039875" y="3663275"/>
            <a:ext cx="38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3</a:t>
            </a:r>
            <a:endParaRPr baseline="30000">
              <a:solidFill>
                <a:schemeClr val="dk1"/>
              </a:solidFill>
            </a:endParaRPr>
          </a:p>
        </p:txBody>
      </p:sp>
      <p:sp>
        <p:nvSpPr>
          <p:cNvPr id="545" name="Google Shape;545;p23"/>
          <p:cNvSpPr/>
          <p:nvPr/>
        </p:nvSpPr>
        <p:spPr>
          <a:xfrm>
            <a:off x="2973088" y="3323950"/>
            <a:ext cx="548700" cy="548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urier New"/>
                <a:ea typeface="Courier New"/>
                <a:cs typeface="Courier New"/>
                <a:sym typeface="Courier New"/>
              </a:rPr>
              <a:t>&gt;&gt; D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8" name="Google Shape;548;p23"/>
          <p:cNvSpPr txBox="1"/>
          <p:nvPr/>
        </p:nvSpPr>
        <p:spPr>
          <a:xfrm>
            <a:off x="3323900" y="3915925"/>
            <a:ext cx="36015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d_out[n] = (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|sum_abs[</a:t>
            </a:r>
            <a:r>
              <a:rPr lang="en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][21:</a:t>
            </a:r>
            <a:r>
              <a:rPr lang="en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+D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 ? </a:t>
            </a:r>
            <a:b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4'hf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: sum_abs[</a:t>
            </a:r>
            <a:r>
              <a:rPr lang="en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][</a:t>
            </a:r>
            <a:r>
              <a:rPr lang="en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+D -: </a:t>
            </a:r>
            <a:r>
              <a:rPr lang="en" sz="100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10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49" name="Google Shape;549;p23"/>
          <p:cNvCxnSpPr>
            <a:stCxn id="545" idx="2"/>
            <a:endCxn id="535" idx="3"/>
          </p:cNvCxnSpPr>
          <p:nvPr/>
        </p:nvCxnSpPr>
        <p:spPr>
          <a:xfrm flipH="1">
            <a:off x="2208088" y="3598300"/>
            <a:ext cx="765000" cy="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550" name="Google Shape;550;p23"/>
          <p:cNvCxnSpPr>
            <a:endCxn id="543" idx="3"/>
          </p:cNvCxnSpPr>
          <p:nvPr/>
        </p:nvCxnSpPr>
        <p:spPr>
          <a:xfrm flipH="1">
            <a:off x="5789450" y="3597700"/>
            <a:ext cx="7908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51" name="Google Shape;551;p23"/>
          <p:cNvSpPr txBox="1"/>
          <p:nvPr/>
        </p:nvSpPr>
        <p:spPr>
          <a:xfrm>
            <a:off x="6558648" y="3429250"/>
            <a:ext cx="1177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[11:0] d_out</a:t>
            </a:r>
            <a:endParaRPr baseline="-25000"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52" name="Google Shape;552;p23"/>
          <p:cNvGrpSpPr/>
          <p:nvPr/>
        </p:nvGrpSpPr>
        <p:grpSpPr>
          <a:xfrm>
            <a:off x="7141838" y="1409525"/>
            <a:ext cx="1842000" cy="1800900"/>
            <a:chOff x="6913238" y="1561925"/>
            <a:chExt cx="1842000" cy="1800900"/>
          </a:xfrm>
        </p:grpSpPr>
        <p:sp>
          <p:nvSpPr>
            <p:cNvPr id="553" name="Google Shape;553;p23"/>
            <p:cNvSpPr txBox="1"/>
            <p:nvPr/>
          </p:nvSpPr>
          <p:spPr>
            <a:xfrm>
              <a:off x="6913238" y="1561925"/>
              <a:ext cx="1842000" cy="180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Example kernel (Blur) </a:t>
              </a:r>
              <a:endParaRPr sz="10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1  4  6  4  1</a:t>
              </a:r>
              <a:endParaRPr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4 10 18 10  4</a:t>
              </a:r>
              <a:endParaRPr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6 18 24 18  6</a:t>
              </a:r>
              <a:endParaRPr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</a:t>
              </a:r>
              <a:r>
                <a:rPr lang="en" sz="1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4 10 18 10  4</a:t>
              </a:r>
              <a:endParaRPr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 1  4  6  4  1</a:t>
              </a:r>
              <a:endParaRPr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D = 8</a:t>
              </a:r>
              <a:endParaRPr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554" name="Google Shape;554;p23"/>
            <p:cNvSpPr/>
            <p:nvPr/>
          </p:nvSpPr>
          <p:spPr>
            <a:xfrm>
              <a:off x="7041000" y="1919017"/>
              <a:ext cx="1223400" cy="1170300"/>
            </a:xfrm>
            <a:prstGeom prst="bracketPair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5" name="Google Shape;555;p23"/>
          <p:cNvSpPr txBox="1"/>
          <p:nvPr/>
        </p:nvSpPr>
        <p:spPr>
          <a:xfrm>
            <a:off x="4559600" y="1576650"/>
            <a:ext cx="93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aseline="30000"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*[19:0]</a:t>
            </a: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24"/>
          <p:cNvSpPr txBox="1"/>
          <p:nvPr>
            <p:ph type="title"/>
          </p:nvPr>
        </p:nvSpPr>
        <p:spPr>
          <a:xfrm>
            <a:off x="311700" y="445025"/>
            <a:ext cx="530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</a:t>
            </a:r>
            <a:r>
              <a:rPr lang="en"/>
              <a:t> - Frame Buffer and VGA</a:t>
            </a:r>
            <a:endParaRPr/>
          </a:p>
        </p:txBody>
      </p:sp>
      <p:grpSp>
        <p:nvGrpSpPr>
          <p:cNvPr id="561" name="Google Shape;561;p24"/>
          <p:cNvGrpSpPr/>
          <p:nvPr/>
        </p:nvGrpSpPr>
        <p:grpSpPr>
          <a:xfrm>
            <a:off x="6643874" y="158910"/>
            <a:ext cx="2380714" cy="1007100"/>
            <a:chOff x="6643874" y="158910"/>
            <a:chExt cx="2380714" cy="1007100"/>
          </a:xfrm>
        </p:grpSpPr>
        <p:sp>
          <p:nvSpPr>
            <p:cNvPr id="562" name="Google Shape;562;p24"/>
            <p:cNvSpPr/>
            <p:nvPr/>
          </p:nvSpPr>
          <p:spPr>
            <a:xfrm>
              <a:off x="7156060" y="158910"/>
              <a:ext cx="1799700" cy="1007100"/>
            </a:xfrm>
            <a:prstGeom prst="roundRect">
              <a:avLst>
                <a:gd fmla="val 7046" name="adj"/>
              </a:avLst>
            </a:prstGeom>
            <a:solidFill>
              <a:srgbClr val="1C4587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63" name="Google Shape;563;p24"/>
            <p:cNvCxnSpPr>
              <a:endCxn id="564" idx="1"/>
            </p:cNvCxnSpPr>
            <p:nvPr/>
          </p:nvCxnSpPr>
          <p:spPr>
            <a:xfrm flipH="1" rot="10800000">
              <a:off x="6892959" y="733998"/>
              <a:ext cx="294600" cy="921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5" name="Google Shape;565;p24"/>
            <p:cNvCxnSpPr>
              <a:stCxn id="566" idx="1"/>
            </p:cNvCxnSpPr>
            <p:nvPr/>
          </p:nvCxnSpPr>
          <p:spPr>
            <a:xfrm rot="10800000">
              <a:off x="6901359" y="928284"/>
              <a:ext cx="286200" cy="951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567" name="Google Shape;567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6643874" y="690315"/>
              <a:ext cx="384851" cy="384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Google Shape;564;p24"/>
            <p:cNvSpPr/>
            <p:nvPr/>
          </p:nvSpPr>
          <p:spPr>
            <a:xfrm>
              <a:off x="7187559" y="622698"/>
              <a:ext cx="330600" cy="2226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I2C</a:t>
              </a:r>
              <a:endParaRPr sz="600"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7187559" y="912084"/>
              <a:ext cx="330600" cy="2226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Ctrl</a:t>
              </a:r>
              <a:endParaRPr sz="600"/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7187559" y="316065"/>
              <a:ext cx="330600" cy="2226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ROM</a:t>
              </a:r>
              <a:endParaRPr sz="600"/>
            </a:p>
          </p:txBody>
        </p:sp>
        <p:cxnSp>
          <p:nvCxnSpPr>
            <p:cNvPr id="569" name="Google Shape;569;p24"/>
            <p:cNvCxnSpPr>
              <a:stCxn id="564" idx="0"/>
              <a:endCxn id="568" idx="2"/>
            </p:cNvCxnSpPr>
            <p:nvPr/>
          </p:nvCxnSpPr>
          <p:spPr>
            <a:xfrm rot="10800000">
              <a:off x="7352859" y="538698"/>
              <a:ext cx="0" cy="840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70" name="Google Shape;570;p24"/>
            <p:cNvSpPr/>
            <p:nvPr/>
          </p:nvSpPr>
          <p:spPr>
            <a:xfrm>
              <a:off x="7780109" y="912084"/>
              <a:ext cx="690000" cy="222600"/>
            </a:xfrm>
            <a:prstGeom prst="roundRect">
              <a:avLst>
                <a:gd fmla="val 16667" name="adj"/>
              </a:avLst>
            </a:prstGeom>
            <a:solidFill>
              <a:srgbClr val="61616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Part</a:t>
              </a:r>
              <a:endParaRPr sz="600"/>
            </a:p>
          </p:txBody>
        </p:sp>
        <p:cxnSp>
          <p:nvCxnSpPr>
            <p:cNvPr id="571" name="Google Shape;571;p24"/>
            <p:cNvCxnSpPr>
              <a:stCxn id="566" idx="3"/>
              <a:endCxn id="570" idx="1"/>
            </p:cNvCxnSpPr>
            <p:nvPr/>
          </p:nvCxnSpPr>
          <p:spPr>
            <a:xfrm>
              <a:off x="7518159" y="1023384"/>
              <a:ext cx="261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72" name="Google Shape;572;p24"/>
            <p:cNvSpPr/>
            <p:nvPr/>
          </p:nvSpPr>
          <p:spPr>
            <a:xfrm>
              <a:off x="7848588" y="190259"/>
              <a:ext cx="690000" cy="293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Full</a:t>
              </a:r>
              <a:endParaRPr sz="600"/>
            </a:p>
          </p:txBody>
        </p:sp>
        <p:cxnSp>
          <p:nvCxnSpPr>
            <p:cNvPr id="573" name="Google Shape;573;p24"/>
            <p:cNvCxnSpPr>
              <a:stCxn id="566" idx="3"/>
              <a:endCxn id="574" idx="1"/>
            </p:cNvCxnSpPr>
            <p:nvPr/>
          </p:nvCxnSpPr>
          <p:spPr>
            <a:xfrm flipH="1" rot="10800000">
              <a:off x="7518159" y="288384"/>
              <a:ext cx="196500" cy="735000"/>
            </a:xfrm>
            <a:prstGeom prst="bentConnector3">
              <a:avLst>
                <a:gd fmla="val 49981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5" name="Google Shape;575;p24"/>
            <p:cNvCxnSpPr>
              <a:stCxn id="576" idx="2"/>
              <a:endCxn id="572" idx="1"/>
            </p:cNvCxnSpPr>
            <p:nvPr/>
          </p:nvCxnSpPr>
          <p:spPr>
            <a:xfrm>
              <a:off x="7799482" y="336886"/>
              <a:ext cx="49200" cy="3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77" name="Google Shape;577;p24"/>
            <p:cNvGrpSpPr/>
            <p:nvPr/>
          </p:nvGrpSpPr>
          <p:grpSpPr>
            <a:xfrm>
              <a:off x="7714583" y="201085"/>
              <a:ext cx="84899" cy="271602"/>
              <a:chOff x="3896825" y="1777225"/>
              <a:chExt cx="283470" cy="906850"/>
            </a:xfrm>
          </p:grpSpPr>
          <p:sp>
            <p:nvSpPr>
              <p:cNvPr id="576" name="Google Shape;576;p24"/>
              <p:cNvSpPr/>
              <p:nvPr/>
            </p:nvSpPr>
            <p:spPr>
              <a:xfrm rot="-5400000">
                <a:off x="3585170" y="2088950"/>
                <a:ext cx="906850" cy="283400"/>
              </a:xfrm>
              <a:prstGeom prst="flowChartManualOperation">
                <a:avLst/>
              </a:prstGeom>
              <a:solidFill>
                <a:schemeClr val="lt2"/>
              </a:solidFill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4"/>
              <p:cNvSpPr/>
              <p:nvPr/>
            </p:nvSpPr>
            <p:spPr>
              <a:xfrm>
                <a:off x="3896825" y="2290650"/>
                <a:ext cx="2448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4"/>
              <p:cNvSpPr/>
              <p:nvPr/>
            </p:nvSpPr>
            <p:spPr>
              <a:xfrm>
                <a:off x="3896825" y="1946475"/>
                <a:ext cx="2448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9" name="Google Shape;579;p24"/>
            <p:cNvSpPr/>
            <p:nvPr/>
          </p:nvSpPr>
          <p:spPr>
            <a:xfrm>
              <a:off x="8086164" y="563433"/>
              <a:ext cx="330600" cy="171300"/>
            </a:xfrm>
            <a:prstGeom prst="roundRect">
              <a:avLst>
                <a:gd fmla="val 16667" name="adj"/>
              </a:avLst>
            </a:prstGeom>
            <a:solidFill>
              <a:srgbClr val="61616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Kern</a:t>
              </a:r>
              <a:endParaRPr sz="600"/>
            </a:p>
          </p:txBody>
        </p:sp>
        <p:cxnSp>
          <p:nvCxnSpPr>
            <p:cNvPr id="580" name="Google Shape;580;p24"/>
            <p:cNvCxnSpPr>
              <a:stCxn id="579" idx="1"/>
            </p:cNvCxnSpPr>
            <p:nvPr/>
          </p:nvCxnSpPr>
          <p:spPr>
            <a:xfrm rot="10800000">
              <a:off x="7943364" y="649083"/>
              <a:ext cx="1428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1" name="Google Shape;581;p24"/>
            <p:cNvCxnSpPr>
              <a:stCxn id="570" idx="3"/>
              <a:endCxn id="582" idx="1"/>
            </p:cNvCxnSpPr>
            <p:nvPr/>
          </p:nvCxnSpPr>
          <p:spPr>
            <a:xfrm rot="10800000">
              <a:off x="7972709" y="814884"/>
              <a:ext cx="497400" cy="208500"/>
            </a:xfrm>
            <a:prstGeom prst="bentConnector3">
              <a:avLst>
                <a:gd fmla="val -47874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583" name="Google Shape;583;p24"/>
            <p:cNvGrpSpPr/>
            <p:nvPr/>
          </p:nvGrpSpPr>
          <p:grpSpPr>
            <a:xfrm>
              <a:off x="7822842" y="558573"/>
              <a:ext cx="164763" cy="326914"/>
              <a:chOff x="4475575" y="2548475"/>
              <a:chExt cx="561181" cy="1209000"/>
            </a:xfrm>
          </p:grpSpPr>
          <p:grpSp>
            <p:nvGrpSpPr>
              <p:cNvPr id="584" name="Google Shape;584;p24"/>
              <p:cNvGrpSpPr/>
              <p:nvPr/>
            </p:nvGrpSpPr>
            <p:grpSpPr>
              <a:xfrm flipH="1">
                <a:off x="4475575" y="2548475"/>
                <a:ext cx="519600" cy="1209000"/>
                <a:chOff x="5847175" y="2243675"/>
                <a:chExt cx="519600" cy="1209000"/>
              </a:xfrm>
            </p:grpSpPr>
            <p:sp>
              <p:nvSpPr>
                <p:cNvPr id="585" name="Google Shape;585;p24"/>
                <p:cNvSpPr/>
                <p:nvPr/>
              </p:nvSpPr>
              <p:spPr>
                <a:xfrm rot="5400000">
                  <a:off x="5502475" y="2588375"/>
                  <a:ext cx="1209000" cy="519600"/>
                </a:xfrm>
                <a:prstGeom prst="trapezoid">
                  <a:avLst>
                    <a:gd fmla="val 68139" name="adj"/>
                  </a:avLst>
                </a:prstGeom>
                <a:solidFill>
                  <a:srgbClr val="616161"/>
                </a:solidFill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ALU</a:t>
                  </a:r>
                  <a:endParaRPr sz="600"/>
                </a:p>
              </p:txBody>
            </p:sp>
            <p:sp>
              <p:nvSpPr>
                <p:cNvPr id="582" name="Google Shape;582;p24"/>
                <p:cNvSpPr/>
                <p:nvPr/>
              </p:nvSpPr>
              <p:spPr>
                <a:xfrm>
                  <a:off x="5856575" y="3130700"/>
                  <a:ext cx="244800" cy="122400"/>
                </a:xfrm>
                <a:prstGeom prst="rect">
                  <a:avLst/>
                </a:prstGeom>
                <a:solidFill>
                  <a:srgbClr val="6161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86" name="Google Shape;586;p24"/>
              <p:cNvSpPr/>
              <p:nvPr/>
            </p:nvSpPr>
            <p:spPr>
              <a:xfrm flipH="1" rot="-5400000">
                <a:off x="4777406" y="3053825"/>
                <a:ext cx="320400" cy="198300"/>
              </a:xfrm>
              <a:prstGeom prst="triangle">
                <a:avLst>
                  <a:gd fmla="val 50000" name="adj"/>
                </a:avLst>
              </a:prstGeom>
              <a:solidFill>
                <a:srgbClr val="1C45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87" name="Google Shape;587;p24"/>
            <p:cNvCxnSpPr>
              <a:stCxn id="578" idx="1"/>
              <a:endCxn id="585" idx="0"/>
            </p:cNvCxnSpPr>
            <p:nvPr/>
          </p:nvCxnSpPr>
          <p:spPr>
            <a:xfrm>
              <a:off x="7714583" y="391515"/>
              <a:ext cx="108300" cy="330600"/>
            </a:xfrm>
            <a:prstGeom prst="bentConnector3">
              <a:avLst>
                <a:gd fmla="val -37334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8" name="Google Shape;588;p24"/>
            <p:cNvSpPr/>
            <p:nvPr/>
          </p:nvSpPr>
          <p:spPr>
            <a:xfrm>
              <a:off x="8591389" y="225666"/>
              <a:ext cx="330600" cy="222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VGA</a:t>
              </a:r>
              <a:endParaRPr sz="600"/>
            </a:p>
          </p:txBody>
        </p:sp>
        <p:cxnSp>
          <p:nvCxnSpPr>
            <p:cNvPr id="589" name="Google Shape;589;p24"/>
            <p:cNvCxnSpPr>
              <a:stCxn id="572" idx="3"/>
              <a:endCxn id="588" idx="1"/>
            </p:cNvCxnSpPr>
            <p:nvPr/>
          </p:nvCxnSpPr>
          <p:spPr>
            <a:xfrm>
              <a:off x="8538588" y="337109"/>
              <a:ext cx="528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" name="Google Shape;590;p24"/>
            <p:cNvCxnSpPr>
              <a:stCxn id="588" idx="3"/>
            </p:cNvCxnSpPr>
            <p:nvPr/>
          </p:nvCxnSpPr>
          <p:spPr>
            <a:xfrm>
              <a:off x="8921989" y="336966"/>
              <a:ext cx="1026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1" name="Google Shape;591;p24"/>
          <p:cNvSpPr/>
          <p:nvPr/>
        </p:nvSpPr>
        <p:spPr>
          <a:xfrm>
            <a:off x="8086175" y="760433"/>
            <a:ext cx="330600" cy="112500"/>
          </a:xfrm>
          <a:prstGeom prst="roundRect">
            <a:avLst>
              <a:gd fmla="val 16667" name="adj"/>
            </a:avLst>
          </a:prstGeom>
          <a:solidFill>
            <a:srgbClr val="61616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Conv</a:t>
            </a:r>
            <a:endParaRPr sz="600"/>
          </a:p>
        </p:txBody>
      </p:sp>
      <p:sp>
        <p:nvSpPr>
          <p:cNvPr id="592" name="Google Shape;59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3" name="Google Shape;593;p24"/>
          <p:cNvSpPr txBox="1"/>
          <p:nvPr/>
        </p:nvSpPr>
        <p:spPr>
          <a:xfrm>
            <a:off x="122800" y="4740775"/>
            <a:ext cx="198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DADAD"/>
                </a:solidFill>
              </a:rPr>
              <a:t>Done by: Giacomo</a:t>
            </a:r>
            <a:endParaRPr sz="1200">
              <a:solidFill>
                <a:srgbClr val="ADADAD"/>
              </a:solidFill>
            </a:endParaRPr>
          </a:p>
        </p:txBody>
      </p:sp>
      <p:sp>
        <p:nvSpPr>
          <p:cNvPr id="594" name="Google Shape;594;p24"/>
          <p:cNvSpPr txBox="1"/>
          <p:nvPr/>
        </p:nvSpPr>
        <p:spPr>
          <a:xfrm>
            <a:off x="403275" y="1329550"/>
            <a:ext cx="7846200" cy="26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Multiplexing either between the pass through data from the controller or the ALU output</a:t>
            </a:r>
            <a:endParaRPr sz="17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address = {</a:t>
            </a:r>
            <a:r>
              <a:rPr b="1" lang="en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1'b0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,vcnt,</a:t>
            </a:r>
            <a:r>
              <a:rPr b="1" lang="en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9'b0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 + {</a:t>
            </a:r>
            <a:r>
              <a:rPr b="1" lang="en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3'b0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,vcnt,</a:t>
            </a:r>
            <a:r>
              <a:rPr b="1" lang="en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7'b0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 + {</a:t>
            </a:r>
            <a:r>
              <a:rPr b="1" lang="en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10'b0</a:t>
            </a:r>
            <a:r>
              <a:rPr b="1"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,hcnt}; </a:t>
            </a:r>
            <a:endParaRPr b="1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D4D4D4"/>
              </a:buClr>
              <a:buSzPts val="1400"/>
              <a:buFont typeface="Courier New"/>
              <a:buChar char="○"/>
            </a:pP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address = vcnt*512 + vcnt*128 + hcnt </a:t>
            </a:r>
            <a:b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// avoids potentially slow 20 bit multiplication</a:t>
            </a:r>
            <a:endParaRPr sz="12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Converted the 12 bit data coming from the VGA into RGB444 to display on the screen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We also had to keep the image within the active pixels by not indexing into the horizontal and vertical front and back porches of the screen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5"/>
          <p:cNvSpPr/>
          <p:nvPr/>
        </p:nvSpPr>
        <p:spPr>
          <a:xfrm>
            <a:off x="1022195" y="3668382"/>
            <a:ext cx="5812800" cy="772500"/>
          </a:xfrm>
          <a:prstGeom prst="rect">
            <a:avLst/>
          </a:prstGeom>
          <a:solidFill>
            <a:srgbClr val="D16969">
              <a:alpha val="49020"/>
            </a:srgbClr>
          </a:solidFill>
          <a:ln>
            <a:noFill/>
          </a:ln>
        </p:spPr>
        <p:txBody>
          <a:bodyPr anchorCtr="0" anchor="ctr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</p:txBody>
      </p:sp>
      <p:sp>
        <p:nvSpPr>
          <p:cNvPr id="600" name="Google Shape;600;p25"/>
          <p:cNvSpPr/>
          <p:nvPr/>
        </p:nvSpPr>
        <p:spPr>
          <a:xfrm>
            <a:off x="1022225" y="3048275"/>
            <a:ext cx="3029700" cy="620100"/>
          </a:xfrm>
          <a:prstGeom prst="rect">
            <a:avLst/>
          </a:prstGeom>
          <a:solidFill>
            <a:srgbClr val="B5CEA8">
              <a:alpha val="33930"/>
            </a:srgbClr>
          </a:solidFill>
          <a:ln>
            <a:noFill/>
          </a:ln>
        </p:spPr>
        <p:txBody>
          <a:bodyPr anchorCtr="0" anchor="ctr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</p:txBody>
      </p:sp>
      <p:sp>
        <p:nvSpPr>
          <p:cNvPr id="601" name="Google Shape;601;p25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`</a:t>
            </a:r>
            <a:r>
              <a:rPr lang="en" sz="70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include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"my_header.vh</a:t>
            </a:r>
            <a:r>
              <a:rPr lang="en" sz="7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endParaRPr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buffer_slice(</a:t>
            </a:r>
            <a:endParaRPr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input 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clk,</a:t>
            </a:r>
            <a:endParaRPr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input 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rst,</a:t>
            </a:r>
            <a:endParaRPr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input 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wen,</a:t>
            </a:r>
            <a:endParaRPr sz="7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input 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pop,</a:t>
            </a:r>
            <a:endParaRPr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input 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[`dwidth_dat-</a:t>
            </a:r>
            <a:r>
              <a:rPr lang="en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wdata,</a:t>
            </a:r>
            <a:endParaRPr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output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wire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[(`dwidth_dat*`dwidth_slice)-</a:t>
            </a:r>
            <a:r>
              <a:rPr lang="en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rdata</a:t>
            </a:r>
            <a:endParaRPr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);</a:t>
            </a:r>
            <a:endParaRPr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   reg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[(`dwidth_dat*(`dwidth_slice+</a:t>
            </a:r>
            <a:r>
              <a:rPr lang="en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))-</a:t>
            </a:r>
            <a:r>
              <a:rPr lang="en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dat = </a:t>
            </a:r>
            <a:r>
              <a:rPr lang="en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'b0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assign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rdata = dat[(`dwidth_dat*(`dwidth_slice+</a:t>
            </a:r>
            <a:r>
              <a:rPr lang="en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))-</a:t>
            </a:r>
            <a:r>
              <a:rPr lang="en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:`dwidth_dat]; 	</a:t>
            </a:r>
            <a:r>
              <a:rPr b="1" lang="en" sz="70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// Homologated memory structure ‘dat’</a:t>
            </a:r>
            <a:endParaRPr b="1" sz="700">
              <a:solidFill>
                <a:srgbClr val="D1696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   genvar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i;</a:t>
            </a:r>
            <a:endParaRPr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generate								</a:t>
            </a:r>
            <a:r>
              <a:rPr b="1" lang="en" sz="70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// Generate N (`dwidth_slice) +1 registers</a:t>
            </a:r>
            <a:endParaRPr b="1" sz="7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(i=</a:t>
            </a:r>
            <a:r>
              <a:rPr lang="en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 i&lt;(`dwidth_slice+</a:t>
            </a:r>
            <a:r>
              <a:rPr lang="en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);i=i+</a:t>
            </a:r>
            <a:r>
              <a:rPr lang="en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7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(i==</a:t>
            </a:r>
            <a:r>
              <a:rPr lang="en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begin						</a:t>
            </a:r>
            <a:r>
              <a:rPr b="1" lang="en" sz="70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// Din is assigned to first register given ‘wen’</a:t>
            </a:r>
            <a:endParaRPr b="1" sz="7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always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@(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posedge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clk)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7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(wen)</a:t>
            </a:r>
            <a:endParaRPr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dat[`dwidth_dat-</a:t>
            </a:r>
            <a:r>
              <a:rPr lang="en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] &lt;= (rst) ? </a:t>
            </a:r>
            <a:r>
              <a:rPr lang="en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'b0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: wdata;</a:t>
            </a:r>
            <a:endParaRPr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7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begin						</a:t>
            </a:r>
            <a:r>
              <a:rPr b="1" lang="en" sz="70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// All other registers assigned to output of previous on ‘pop’</a:t>
            </a:r>
            <a:endParaRPr b="1" sz="7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always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@(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posedge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clk)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7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(pop)</a:t>
            </a:r>
            <a:endParaRPr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dat[(`dwidth_dat*(i+</a:t>
            </a:r>
            <a:r>
              <a:rPr lang="en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))-</a:t>
            </a:r>
            <a:r>
              <a:rPr lang="en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1 -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:`dwidth_dat] &lt;= (rst) ? </a:t>
            </a:r>
            <a:r>
              <a:rPr lang="en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'b0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: dat[(`dwidth_dat*i)-</a:t>
            </a:r>
            <a:r>
              <a:rPr lang="en" sz="7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1 -</a:t>
            </a: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:`dwidth_dat];</a:t>
            </a:r>
            <a:endParaRPr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7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7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7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endgenerate</a:t>
            </a:r>
            <a:endParaRPr sz="7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endmodule</a:t>
            </a:r>
            <a:endParaRPr sz="7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602" name="Google Shape;60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Buffer Slice</a:t>
            </a:r>
            <a:endParaRPr/>
          </a:p>
        </p:txBody>
      </p:sp>
      <p:sp>
        <p:nvSpPr>
          <p:cNvPr id="603" name="Google Shape;60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4785325" y="1026400"/>
            <a:ext cx="3355800" cy="772500"/>
          </a:xfrm>
          <a:prstGeom prst="rect">
            <a:avLst/>
          </a:prstGeom>
          <a:solidFill>
            <a:srgbClr val="9FC5E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Slice</a:t>
            </a:r>
            <a:endParaRPr i="1" sz="1000"/>
          </a:p>
        </p:txBody>
      </p:sp>
      <p:sp>
        <p:nvSpPr>
          <p:cNvPr id="605" name="Google Shape;605;p25"/>
          <p:cNvSpPr/>
          <p:nvPr/>
        </p:nvSpPr>
        <p:spPr>
          <a:xfrm>
            <a:off x="4941294" y="1076466"/>
            <a:ext cx="417000" cy="417000"/>
          </a:xfrm>
          <a:prstGeom prst="rect">
            <a:avLst/>
          </a:prstGeom>
          <a:solidFill>
            <a:srgbClr val="B5CEA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D[11:0]     Q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wen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rst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&gt; clk</a:t>
            </a:r>
            <a:endParaRPr b="1" sz="500"/>
          </a:p>
        </p:txBody>
      </p:sp>
      <p:cxnSp>
        <p:nvCxnSpPr>
          <p:cNvPr id="606" name="Google Shape;606;p25"/>
          <p:cNvCxnSpPr/>
          <p:nvPr/>
        </p:nvCxnSpPr>
        <p:spPr>
          <a:xfrm>
            <a:off x="4659973" y="1143275"/>
            <a:ext cx="286500" cy="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25"/>
          <p:cNvSpPr/>
          <p:nvPr/>
        </p:nvSpPr>
        <p:spPr>
          <a:xfrm>
            <a:off x="5519377" y="1076466"/>
            <a:ext cx="417000" cy="417000"/>
          </a:xfrm>
          <a:prstGeom prst="rect">
            <a:avLst/>
          </a:prstGeom>
          <a:solidFill>
            <a:srgbClr val="D1696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D[11:0]     Q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pop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rst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&gt; clk</a:t>
            </a:r>
            <a:endParaRPr b="1" sz="500"/>
          </a:p>
        </p:txBody>
      </p:sp>
      <p:cxnSp>
        <p:nvCxnSpPr>
          <p:cNvPr id="608" name="Google Shape;608;p25"/>
          <p:cNvCxnSpPr>
            <a:stCxn id="607" idx="3"/>
            <a:endCxn id="609" idx="1"/>
          </p:cNvCxnSpPr>
          <p:nvPr/>
        </p:nvCxnSpPr>
        <p:spPr>
          <a:xfrm>
            <a:off x="5936377" y="1284966"/>
            <a:ext cx="2304300" cy="352500"/>
          </a:xfrm>
          <a:prstGeom prst="bentConnector3">
            <a:avLst>
              <a:gd fmla="val 2466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0" name="Google Shape;610;p25"/>
          <p:cNvCxnSpPr/>
          <p:nvPr/>
        </p:nvCxnSpPr>
        <p:spPr>
          <a:xfrm>
            <a:off x="5357612" y="1143281"/>
            <a:ext cx="169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25"/>
          <p:cNvSpPr/>
          <p:nvPr/>
        </p:nvSpPr>
        <p:spPr>
          <a:xfrm>
            <a:off x="6084654" y="1076466"/>
            <a:ext cx="417000" cy="417000"/>
          </a:xfrm>
          <a:prstGeom prst="rect">
            <a:avLst/>
          </a:prstGeom>
          <a:solidFill>
            <a:srgbClr val="D1696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D[11:0]     Q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pop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rst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&gt; clk</a:t>
            </a:r>
            <a:endParaRPr b="1" sz="500"/>
          </a:p>
        </p:txBody>
      </p:sp>
      <p:cxnSp>
        <p:nvCxnSpPr>
          <p:cNvPr id="612" name="Google Shape;612;p25"/>
          <p:cNvCxnSpPr>
            <a:stCxn id="611" idx="3"/>
            <a:endCxn id="609" idx="1"/>
          </p:cNvCxnSpPr>
          <p:nvPr/>
        </p:nvCxnSpPr>
        <p:spPr>
          <a:xfrm>
            <a:off x="6501654" y="1284966"/>
            <a:ext cx="1739100" cy="352500"/>
          </a:xfrm>
          <a:prstGeom prst="bentConnector3">
            <a:avLst>
              <a:gd fmla="val 2573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p25"/>
          <p:cNvCxnSpPr/>
          <p:nvPr/>
        </p:nvCxnSpPr>
        <p:spPr>
          <a:xfrm>
            <a:off x="5943553" y="1143334"/>
            <a:ext cx="148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4" name="Google Shape;614;p25"/>
          <p:cNvSpPr/>
          <p:nvPr/>
        </p:nvSpPr>
        <p:spPr>
          <a:xfrm>
            <a:off x="6649931" y="1076466"/>
            <a:ext cx="417000" cy="417000"/>
          </a:xfrm>
          <a:prstGeom prst="rect">
            <a:avLst/>
          </a:prstGeom>
          <a:solidFill>
            <a:srgbClr val="D1696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D[11:0]     Q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pop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rst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&gt; clk</a:t>
            </a:r>
            <a:endParaRPr b="1" sz="500"/>
          </a:p>
        </p:txBody>
      </p:sp>
      <p:cxnSp>
        <p:nvCxnSpPr>
          <p:cNvPr id="615" name="Google Shape;615;p25"/>
          <p:cNvCxnSpPr>
            <a:stCxn id="614" idx="3"/>
            <a:endCxn id="609" idx="1"/>
          </p:cNvCxnSpPr>
          <p:nvPr/>
        </p:nvCxnSpPr>
        <p:spPr>
          <a:xfrm>
            <a:off x="7066931" y="1284966"/>
            <a:ext cx="1173600" cy="352500"/>
          </a:xfrm>
          <a:prstGeom prst="bentConnector3">
            <a:avLst>
              <a:gd fmla="val 3203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25"/>
          <p:cNvCxnSpPr/>
          <p:nvPr/>
        </p:nvCxnSpPr>
        <p:spPr>
          <a:xfrm>
            <a:off x="6508830" y="1143334"/>
            <a:ext cx="148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7" name="Google Shape;617;p25"/>
          <p:cNvSpPr/>
          <p:nvPr/>
        </p:nvSpPr>
        <p:spPr>
          <a:xfrm>
            <a:off x="7524610" y="1076466"/>
            <a:ext cx="417000" cy="417000"/>
          </a:xfrm>
          <a:prstGeom prst="rect">
            <a:avLst/>
          </a:prstGeom>
          <a:solidFill>
            <a:srgbClr val="D1696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D[11:0]     Q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pop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rst</a:t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/>
              <a:t>&gt; clk</a:t>
            </a:r>
            <a:endParaRPr b="1" sz="500"/>
          </a:p>
        </p:txBody>
      </p:sp>
      <p:cxnSp>
        <p:nvCxnSpPr>
          <p:cNvPr id="618" name="Google Shape;618;p25"/>
          <p:cNvCxnSpPr>
            <a:stCxn id="617" idx="3"/>
            <a:endCxn id="609" idx="1"/>
          </p:cNvCxnSpPr>
          <p:nvPr/>
        </p:nvCxnSpPr>
        <p:spPr>
          <a:xfrm>
            <a:off x="7941610" y="1284966"/>
            <a:ext cx="299100" cy="352500"/>
          </a:xfrm>
          <a:prstGeom prst="bentConnector3">
            <a:avLst>
              <a:gd fmla="val 16881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25"/>
          <p:cNvCxnSpPr/>
          <p:nvPr/>
        </p:nvCxnSpPr>
        <p:spPr>
          <a:xfrm>
            <a:off x="7383509" y="1143334"/>
            <a:ext cx="1485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0" name="Google Shape;620;p25"/>
          <p:cNvSpPr txBox="1"/>
          <p:nvPr/>
        </p:nvSpPr>
        <p:spPr>
          <a:xfrm>
            <a:off x="7097703" y="1020553"/>
            <a:ext cx="40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…</a:t>
            </a:r>
            <a:endParaRPr b="1" sz="1600"/>
          </a:p>
        </p:txBody>
      </p:sp>
      <p:sp>
        <p:nvSpPr>
          <p:cNvPr id="609" name="Google Shape;609;p25"/>
          <p:cNvSpPr txBox="1"/>
          <p:nvPr/>
        </p:nvSpPr>
        <p:spPr>
          <a:xfrm>
            <a:off x="8240641" y="1437375"/>
            <a:ext cx="166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d_out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21" name="Google Shape;621;p25"/>
          <p:cNvSpPr txBox="1"/>
          <p:nvPr/>
        </p:nvSpPr>
        <p:spPr>
          <a:xfrm>
            <a:off x="3142033" y="962125"/>
            <a:ext cx="152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[11:0] d_in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pop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622" name="Google Shape;622;p25"/>
          <p:cNvCxnSpPr>
            <a:endCxn id="621" idx="3"/>
          </p:cNvCxnSpPr>
          <p:nvPr/>
        </p:nvCxnSpPr>
        <p:spPr>
          <a:xfrm flipH="1">
            <a:off x="4669033" y="1206775"/>
            <a:ext cx="274800" cy="124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25"/>
          <p:cNvCxnSpPr/>
          <p:nvPr/>
        </p:nvCxnSpPr>
        <p:spPr>
          <a:xfrm flipH="1">
            <a:off x="4653898" y="1209450"/>
            <a:ext cx="861900" cy="375600"/>
          </a:xfrm>
          <a:prstGeom prst="bentConnector3">
            <a:avLst>
              <a:gd fmla="val 7396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4" name="Google Shape;624;p25"/>
          <p:cNvCxnSpPr/>
          <p:nvPr/>
        </p:nvCxnSpPr>
        <p:spPr>
          <a:xfrm flipH="1">
            <a:off x="4653773" y="1205650"/>
            <a:ext cx="1434000" cy="379500"/>
          </a:xfrm>
          <a:prstGeom prst="bentConnector3">
            <a:avLst>
              <a:gd fmla="val 2634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25"/>
          <p:cNvCxnSpPr/>
          <p:nvPr/>
        </p:nvCxnSpPr>
        <p:spPr>
          <a:xfrm flipH="1">
            <a:off x="4653723" y="1205650"/>
            <a:ext cx="1998000" cy="379500"/>
          </a:xfrm>
          <a:prstGeom prst="bentConnector3">
            <a:avLst>
              <a:gd fmla="val 2246" name="adj1"/>
            </a:avLst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6" name="Google Shape;626;p25"/>
          <p:cNvSpPr/>
          <p:nvPr/>
        </p:nvSpPr>
        <p:spPr>
          <a:xfrm>
            <a:off x="574696" y="1703056"/>
            <a:ext cx="1834800" cy="124800"/>
          </a:xfrm>
          <a:prstGeom prst="rect">
            <a:avLst/>
          </a:prstGeom>
          <a:solidFill>
            <a:srgbClr val="D16969">
              <a:alpha val="49020"/>
            </a:srgbClr>
          </a:solidFill>
          <a:ln>
            <a:noFill/>
          </a:ln>
        </p:spPr>
        <p:txBody>
          <a:bodyPr anchorCtr="0" anchor="ctr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</p:txBody>
      </p:sp>
      <p:sp>
        <p:nvSpPr>
          <p:cNvPr id="627" name="Google Shape;627;p25"/>
          <p:cNvSpPr/>
          <p:nvPr/>
        </p:nvSpPr>
        <p:spPr>
          <a:xfrm>
            <a:off x="574700" y="1451650"/>
            <a:ext cx="1834800" cy="251400"/>
          </a:xfrm>
          <a:prstGeom prst="rect">
            <a:avLst/>
          </a:prstGeom>
          <a:solidFill>
            <a:srgbClr val="B5CEA8">
              <a:alpha val="33930"/>
            </a:srgbClr>
          </a:solidFill>
          <a:ln>
            <a:noFill/>
          </a:ln>
        </p:spPr>
        <p:txBody>
          <a:bodyPr anchorCtr="0" anchor="ctr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</p:txBody>
      </p:sp>
      <p:sp>
        <p:nvSpPr>
          <p:cNvPr id="628" name="Google Shape;628;p25"/>
          <p:cNvSpPr/>
          <p:nvPr/>
        </p:nvSpPr>
        <p:spPr>
          <a:xfrm>
            <a:off x="574700" y="1827850"/>
            <a:ext cx="1998000" cy="124800"/>
          </a:xfrm>
          <a:prstGeom prst="rect">
            <a:avLst/>
          </a:prstGeom>
          <a:solidFill>
            <a:srgbClr val="B5CEA8">
              <a:alpha val="33930"/>
            </a:srgbClr>
          </a:solidFill>
          <a:ln>
            <a:noFill/>
          </a:ln>
        </p:spPr>
        <p:txBody>
          <a:bodyPr anchorCtr="0" anchor="ctr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</p:txBody>
      </p:sp>
      <p:sp>
        <p:nvSpPr>
          <p:cNvPr id="629" name="Google Shape;629;p25"/>
          <p:cNvSpPr/>
          <p:nvPr/>
        </p:nvSpPr>
        <p:spPr>
          <a:xfrm>
            <a:off x="574702" y="1952650"/>
            <a:ext cx="2809800" cy="124800"/>
          </a:xfrm>
          <a:prstGeom prst="rect">
            <a:avLst/>
          </a:prstGeom>
          <a:solidFill>
            <a:srgbClr val="D16969">
              <a:alpha val="49020"/>
            </a:srgbClr>
          </a:solidFill>
          <a:ln>
            <a:noFill/>
          </a:ln>
        </p:spPr>
        <p:txBody>
          <a:bodyPr anchorCtr="0" anchor="ctr" bIns="0" lIns="18275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6"/>
          <p:cNvSpPr/>
          <p:nvPr/>
        </p:nvSpPr>
        <p:spPr>
          <a:xfrm>
            <a:off x="851475" y="3903375"/>
            <a:ext cx="3391800" cy="133200"/>
          </a:xfrm>
          <a:prstGeom prst="rect">
            <a:avLst/>
          </a:prstGeom>
          <a:solidFill>
            <a:srgbClr val="FFFFFF">
              <a:alpha val="17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6"/>
          <p:cNvSpPr/>
          <p:nvPr/>
        </p:nvSpPr>
        <p:spPr>
          <a:xfrm>
            <a:off x="851475" y="2316225"/>
            <a:ext cx="3333300" cy="179400"/>
          </a:xfrm>
          <a:prstGeom prst="rect">
            <a:avLst/>
          </a:prstGeom>
          <a:solidFill>
            <a:srgbClr val="569CD6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6"/>
          <p:cNvSpPr/>
          <p:nvPr/>
        </p:nvSpPr>
        <p:spPr>
          <a:xfrm>
            <a:off x="851475" y="2495700"/>
            <a:ext cx="4249500" cy="1407600"/>
          </a:xfrm>
          <a:prstGeom prst="rect">
            <a:avLst/>
          </a:prstGeom>
          <a:solidFill>
            <a:srgbClr val="D16969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6"/>
          <p:cNvSpPr/>
          <p:nvPr/>
        </p:nvSpPr>
        <p:spPr>
          <a:xfrm>
            <a:off x="1367896" y="3062662"/>
            <a:ext cx="3682800" cy="1332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8" name="Google Shape;638;p26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5450500" y="1631250"/>
            <a:ext cx="2966000" cy="22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Partial Buffer Read Control</a:t>
            </a:r>
            <a:endParaRPr/>
          </a:p>
        </p:txBody>
      </p:sp>
      <p:sp>
        <p:nvSpPr>
          <p:cNvPr id="640" name="Google Shape;6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1" name="Google Shape;641;p26"/>
          <p:cNvPicPr preferRelativeResize="0"/>
          <p:nvPr/>
        </p:nvPicPr>
        <p:blipFill rotWithShape="1">
          <a:blip r:embed="rId3">
            <a:alphaModFix/>
          </a:blip>
          <a:srcRect b="13650" l="11449" r="11449" t="13664"/>
          <a:stretch/>
        </p:blipFill>
        <p:spPr>
          <a:xfrm>
            <a:off x="5790143" y="1935086"/>
            <a:ext cx="2286678" cy="1616854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26"/>
          <p:cNvSpPr/>
          <p:nvPr/>
        </p:nvSpPr>
        <p:spPr>
          <a:xfrm>
            <a:off x="5790139" y="1935086"/>
            <a:ext cx="2286900" cy="1617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Shown Area</a:t>
            </a:r>
            <a:endParaRPr i="1" sz="1000">
              <a:solidFill>
                <a:schemeClr val="dk1"/>
              </a:solidFill>
            </a:endParaRPr>
          </a:p>
        </p:txBody>
      </p:sp>
      <p:sp>
        <p:nvSpPr>
          <p:cNvPr id="643" name="Google Shape;643;p26"/>
          <p:cNvSpPr/>
          <p:nvPr/>
        </p:nvSpPr>
        <p:spPr>
          <a:xfrm>
            <a:off x="5450500" y="1631250"/>
            <a:ext cx="2966100" cy="303900"/>
          </a:xfrm>
          <a:prstGeom prst="rect">
            <a:avLst/>
          </a:prstGeom>
          <a:solidFill>
            <a:srgbClr val="569CD6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6"/>
          <p:cNvSpPr/>
          <p:nvPr/>
        </p:nvSpPr>
        <p:spPr>
          <a:xfrm>
            <a:off x="5450438" y="3551950"/>
            <a:ext cx="2966100" cy="303900"/>
          </a:xfrm>
          <a:prstGeom prst="rect">
            <a:avLst/>
          </a:prstGeom>
          <a:solidFill>
            <a:srgbClr val="569CD6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6"/>
          <p:cNvSpPr/>
          <p:nvPr/>
        </p:nvSpPr>
        <p:spPr>
          <a:xfrm>
            <a:off x="5450550" y="1935150"/>
            <a:ext cx="339600" cy="1617000"/>
          </a:xfrm>
          <a:prstGeom prst="rect">
            <a:avLst/>
          </a:prstGeom>
          <a:solidFill>
            <a:srgbClr val="D16969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6"/>
          <p:cNvSpPr/>
          <p:nvPr/>
        </p:nvSpPr>
        <p:spPr>
          <a:xfrm>
            <a:off x="8076825" y="1935150"/>
            <a:ext cx="339600" cy="1617000"/>
          </a:xfrm>
          <a:prstGeom prst="rect">
            <a:avLst/>
          </a:prstGeom>
          <a:solidFill>
            <a:srgbClr val="D16969">
              <a:alpha val="490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6"/>
          <p:cNvSpPr/>
          <p:nvPr/>
        </p:nvSpPr>
        <p:spPr>
          <a:xfrm>
            <a:off x="8275000" y="3722650"/>
            <a:ext cx="141600" cy="133200"/>
          </a:xfrm>
          <a:prstGeom prst="rect">
            <a:avLst/>
          </a:prstGeom>
          <a:solidFill>
            <a:srgbClr val="B5CE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6"/>
          <p:cNvSpPr/>
          <p:nvPr/>
        </p:nvSpPr>
        <p:spPr>
          <a:xfrm rot="-5400000">
            <a:off x="5569950" y="3805575"/>
            <a:ext cx="100800" cy="3288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6"/>
          <p:cNvSpPr/>
          <p:nvPr/>
        </p:nvSpPr>
        <p:spPr>
          <a:xfrm>
            <a:off x="5450500" y="1631250"/>
            <a:ext cx="2966100" cy="2224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Full Image</a:t>
            </a:r>
            <a:endParaRPr i="1" sz="1000">
              <a:solidFill>
                <a:schemeClr val="dk1"/>
              </a:solidFill>
            </a:endParaRPr>
          </a:p>
        </p:txBody>
      </p:sp>
      <p:sp>
        <p:nvSpPr>
          <p:cNvPr id="650" name="Google Shape;650;p26"/>
          <p:cNvSpPr txBox="1"/>
          <p:nvPr>
            <p:ph idx="1" type="body"/>
          </p:nvPr>
        </p:nvSpPr>
        <p:spPr>
          <a:xfrm>
            <a:off x="311700" y="1000075"/>
            <a:ext cx="537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assign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raddr_alu = {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1'b0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,vcnt-pad-1,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9'b0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 + {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3'b0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,vcnt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-pad-1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7'b0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} + {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10'b0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,hcnt};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assign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rdata_alu = (rs_c==READ) ? rdata_cbuff : 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'b0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always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@(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posedge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sys_clk)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8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(rst) rs_c &lt;= 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rs_c &lt;= rs_n;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always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@(*)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8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case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(rs_c)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IDLE : 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rs_n = (vcnt_c &gt;= pad+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? VPAD : IDLE;</a:t>
            </a:r>
            <a:endParaRPr sz="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VPAD : 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rs_n = (vcnt_c &lt; `dwidth_slice) ? VPAD : HPAD; </a:t>
            </a:r>
            <a:endParaRPr sz="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HPAD :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(hcnt_c &lt; pad-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8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rs_n = HPAD;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(hcnt_c &gt;= `hwidth-pad-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8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(hcnt_c &gt;= `hwidth-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&amp;&amp; vcnt_c &gt;= `vwidth-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rs_n = IDLE; </a:t>
            </a:r>
            <a:endParaRPr sz="80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rs_n = HPAD;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begin</a:t>
            </a:r>
            <a:endParaRPr sz="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rs_n = READ;</a:t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    READ: rs_n = (hcnt_c &lt; (`hwidth-pad-</a:t>
            </a:r>
            <a:r>
              <a:rPr lang="en" sz="800">
                <a:solidFill>
                  <a:srgbClr val="B5CEA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)) ? READ : HPAD;</a:t>
            </a:r>
            <a:endParaRPr sz="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endcase</a:t>
            </a:r>
            <a:endParaRPr sz="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end</a:t>
            </a:r>
            <a:endParaRPr sz="8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1" name="Google Shape;651;p26"/>
          <p:cNvSpPr/>
          <p:nvPr/>
        </p:nvSpPr>
        <p:spPr>
          <a:xfrm>
            <a:off x="5450450" y="1631250"/>
            <a:ext cx="794700" cy="723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6"/>
          <p:cNvSpPr/>
          <p:nvPr/>
        </p:nvSpPr>
        <p:spPr>
          <a:xfrm>
            <a:off x="346025" y="1211850"/>
            <a:ext cx="3272700" cy="1794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6"/>
          <p:cNvSpPr txBox="1"/>
          <p:nvPr/>
        </p:nvSpPr>
        <p:spPr>
          <a:xfrm>
            <a:off x="5387400" y="3960375"/>
            <a:ext cx="46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N/2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Successes</a:t>
            </a:r>
            <a:endParaRPr/>
          </a:p>
        </p:txBody>
      </p:sp>
      <p:sp>
        <p:nvSpPr>
          <p:cNvPr id="659" name="Google Shape;65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Configuring camera through I2C controller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Receiving, d</a:t>
            </a:r>
            <a:r>
              <a:rPr lang="en">
                <a:solidFill>
                  <a:schemeClr val="dk1"/>
                </a:solidFill>
              </a:rPr>
              <a:t>ecoding, and storing data from camera on FPGA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Displaying either filtered or pass-through camera feed on VGA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Parametric Kernel Convolution engine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Easily configurable to accommodate any size (up to ~15) and bit-depth kernel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Edge detection (Sobel) demonstrated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Gaussian blur </a:t>
            </a:r>
            <a:r>
              <a:rPr lang="en">
                <a:solidFill>
                  <a:schemeClr val="dk1"/>
                </a:solidFill>
              </a:rPr>
              <a:t>demonstrated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Sharpening</a:t>
            </a:r>
            <a:r>
              <a:rPr lang="en">
                <a:solidFill>
                  <a:schemeClr val="dk1"/>
                </a:solidFill>
              </a:rPr>
              <a:t> demonstrated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Full resolution image displayed on VGA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User selectable </a:t>
            </a:r>
            <a:r>
              <a:rPr lang="en">
                <a:solidFill>
                  <a:schemeClr val="dk1"/>
                </a:solidFill>
              </a:rPr>
              <a:t>output</a:t>
            </a:r>
            <a:r>
              <a:rPr lang="en">
                <a:solidFill>
                  <a:schemeClr val="dk1"/>
                </a:solidFill>
              </a:rPr>
              <a:t> with toggle switches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0" name="Google Shape;66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Failures</a:t>
            </a:r>
            <a:endParaRPr/>
          </a:p>
        </p:txBody>
      </p:sp>
      <p:sp>
        <p:nvSpPr>
          <p:cNvPr id="666" name="Google Shape;66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Not enough time or memory space on FPGA to perform more detailed image processing methods on full image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Reliability Issues: Depending on the FPGA, camera will shut down after variable amount of time, requiring reset.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Believe it is related to a write_enable signal, but behavior is extremely inconsistent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7" name="Google Shape;66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8" name="Google Shape;6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225" y="2838438"/>
            <a:ext cx="4781550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Live Demo</a:t>
            </a:r>
            <a:endParaRPr/>
          </a:p>
        </p:txBody>
      </p:sp>
      <p:sp>
        <p:nvSpPr>
          <p:cNvPr id="674" name="Google Shape;67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5" name="Google Shape;675;p29" title="EC551_short_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00562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29"/>
          <p:cNvSpPr txBox="1"/>
          <p:nvPr/>
        </p:nvSpPr>
        <p:spPr>
          <a:xfrm>
            <a:off x="2074050" y="4563250"/>
            <a:ext cx="49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github.com/wkrska/EC551_Project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RTL Schematics: top</a:t>
            </a:r>
            <a:endParaRPr/>
          </a:p>
        </p:txBody>
      </p:sp>
      <p:sp>
        <p:nvSpPr>
          <p:cNvPr id="682" name="Google Shape;68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3" name="Google Shape;6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27" y="1469850"/>
            <a:ext cx="8906747" cy="273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1"/>
          <p:cNvSpPr txBox="1"/>
          <p:nvPr>
            <p:ph type="title"/>
          </p:nvPr>
        </p:nvSpPr>
        <p:spPr>
          <a:xfrm>
            <a:off x="269250" y="296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Buffer                          Buffer Slice</a:t>
            </a:r>
            <a:endParaRPr/>
          </a:p>
        </p:txBody>
      </p:sp>
      <p:pic>
        <p:nvPicPr>
          <p:cNvPr id="689" name="Google Shape;6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00" y="950800"/>
            <a:ext cx="2834452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5850" y="950800"/>
            <a:ext cx="585117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and Motivation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Data/energy savings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Many applications need segmented or outlined images, but not the raw video feed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Removes a step normally done on general-purpose processor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Privacy and security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Processing the video feed in hardware necessarily does not send all video data to internet enabled device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Sensitive information (faces, background, etc) can be permanently erased near instant after capture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Vehicle detection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Self driving cars depend on the ability to rapidly and automatically detect other vehicles on the road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Edge detection helps reduce the complexity of images that self-driving cars need to analyze while preserving recognizable shapes of other vehicles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2"/>
          <p:cNvSpPr txBox="1"/>
          <p:nvPr>
            <p:ph type="title"/>
          </p:nvPr>
        </p:nvSpPr>
        <p:spPr>
          <a:xfrm>
            <a:off x="311700" y="310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VGA Functionality</a:t>
            </a:r>
            <a:endParaRPr/>
          </a:p>
        </p:txBody>
      </p:sp>
      <p:pic>
        <p:nvPicPr>
          <p:cNvPr id="697" name="Google Shape;69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38" y="1065900"/>
            <a:ext cx="8946326" cy="31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704" name="Google Shape;70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[1] Camera Datasheet: 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http://web.mit.edu/6.111/www/f2016/tools/OV7670_2006.pdf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[2] Camera Interface Example: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https://www.fpga4student.com/2018/08/basys-3-fpga-ov7670-camera.html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[3] I2C example :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https://community.element14.com/challenges-projects/interfacing-with-ov7670-camera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[4] Image Convolution Kernels: 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https://en.wikipedia.org/wiki/Kernel_(image_processing)</a:t>
            </a:r>
            <a:r>
              <a:rPr lang="en" sz="1400"/>
              <a:t> </a:t>
            </a:r>
            <a:endParaRPr sz="1400"/>
          </a:p>
        </p:txBody>
      </p:sp>
      <p:sp>
        <p:nvSpPr>
          <p:cNvPr id="705" name="Google Shape;70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315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Functionality</a:t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1726775" y="1026500"/>
            <a:ext cx="6008400" cy="3362700"/>
          </a:xfrm>
          <a:prstGeom prst="roundRect">
            <a:avLst>
              <a:gd fmla="val 7046" name="adj"/>
            </a:avLst>
          </a:prstGeom>
          <a:solidFill>
            <a:srgbClr val="1C4587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" name="Google Shape;81;p15"/>
          <p:cNvCxnSpPr>
            <a:endCxn id="82" idx="1"/>
          </p:cNvCxnSpPr>
          <p:nvPr/>
        </p:nvCxnSpPr>
        <p:spPr>
          <a:xfrm flipH="1" rot="10800000">
            <a:off x="848225" y="2946450"/>
            <a:ext cx="983700" cy="307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5"/>
          <p:cNvCxnSpPr>
            <a:stCxn id="84" idx="1"/>
          </p:cNvCxnSpPr>
          <p:nvPr/>
        </p:nvCxnSpPr>
        <p:spPr>
          <a:xfrm rot="10800000">
            <a:off x="876725" y="3595400"/>
            <a:ext cx="955200" cy="317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6974" y="2800475"/>
            <a:ext cx="1284725" cy="12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1831925" y="2574750"/>
            <a:ext cx="1104000" cy="743400"/>
          </a:xfrm>
          <a:prstGeom prst="roundRect">
            <a:avLst>
              <a:gd fmla="val 16667" name="adj"/>
            </a:avLst>
          </a:prstGeom>
          <a:solidFill>
            <a:srgbClr val="ADADA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I2C Controller</a:t>
            </a: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1831925" y="3540800"/>
            <a:ext cx="1104000" cy="743400"/>
          </a:xfrm>
          <a:prstGeom prst="roundRect">
            <a:avLst>
              <a:gd fmla="val 16667" name="adj"/>
            </a:avLst>
          </a:prstGeom>
          <a:solidFill>
            <a:srgbClr val="ADADA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Stream Arbiter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671" y="1675506"/>
            <a:ext cx="1284600" cy="1004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009688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7" name="Google Shape;87;p15"/>
          <p:cNvCxnSpPr/>
          <p:nvPr/>
        </p:nvCxnSpPr>
        <p:spPr>
          <a:xfrm>
            <a:off x="1505613" y="3805850"/>
            <a:ext cx="122400" cy="212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5"/>
          <p:cNvSpPr txBox="1"/>
          <p:nvPr/>
        </p:nvSpPr>
        <p:spPr>
          <a:xfrm>
            <a:off x="1401575" y="3470550"/>
            <a:ext cx="2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8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1245115" y="2900099"/>
            <a:ext cx="5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I2C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1831925" y="1551125"/>
            <a:ext cx="1104000" cy="743400"/>
          </a:xfrm>
          <a:prstGeom prst="roundRect">
            <a:avLst>
              <a:gd fmla="val 16667" name="adj"/>
            </a:avLst>
          </a:prstGeom>
          <a:solidFill>
            <a:srgbClr val="ADADA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 ROM</a:t>
            </a:r>
            <a:endParaRPr/>
          </a:p>
        </p:txBody>
      </p:sp>
      <p:cxnSp>
        <p:nvCxnSpPr>
          <p:cNvPr id="91" name="Google Shape;91;p15"/>
          <p:cNvCxnSpPr>
            <a:stCxn id="82" idx="0"/>
            <a:endCxn id="90" idx="2"/>
          </p:cNvCxnSpPr>
          <p:nvPr/>
        </p:nvCxnSpPr>
        <p:spPr>
          <a:xfrm rot="10800000">
            <a:off x="2383925" y="2294550"/>
            <a:ext cx="0" cy="2802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5"/>
          <p:cNvSpPr/>
          <p:nvPr/>
        </p:nvSpPr>
        <p:spPr>
          <a:xfrm>
            <a:off x="3810000" y="3540800"/>
            <a:ext cx="2302500" cy="743400"/>
          </a:xfrm>
          <a:prstGeom prst="roundRect">
            <a:avLst>
              <a:gd fmla="val 16667" name="adj"/>
            </a:avLst>
          </a:prstGeom>
          <a:solidFill>
            <a:srgbClr val="ADADA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Frame Buffer RAM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(640 x 9 x 12bit)</a:t>
            </a:r>
            <a:endParaRPr/>
          </a:p>
        </p:txBody>
      </p:sp>
      <p:sp>
        <p:nvSpPr>
          <p:cNvPr id="93" name="Google Shape;93;p15"/>
          <p:cNvSpPr txBox="1"/>
          <p:nvPr/>
        </p:nvSpPr>
        <p:spPr>
          <a:xfrm rot="983">
            <a:off x="2855660" y="3912650"/>
            <a:ext cx="10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RGB 444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3177110" y="3434031"/>
            <a:ext cx="40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12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95" name="Google Shape;95;p15"/>
          <p:cNvCxnSpPr>
            <a:stCxn id="84" idx="3"/>
            <a:endCxn id="92" idx="1"/>
          </p:cNvCxnSpPr>
          <p:nvPr/>
        </p:nvCxnSpPr>
        <p:spPr>
          <a:xfrm>
            <a:off x="2935925" y="3912500"/>
            <a:ext cx="874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5"/>
          <p:cNvCxnSpPr/>
          <p:nvPr/>
        </p:nvCxnSpPr>
        <p:spPr>
          <a:xfrm>
            <a:off x="3318998" y="3776881"/>
            <a:ext cx="122400" cy="2121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5"/>
          <p:cNvSpPr/>
          <p:nvPr/>
        </p:nvSpPr>
        <p:spPr>
          <a:xfrm>
            <a:off x="4038600" y="1131150"/>
            <a:ext cx="2302500" cy="979800"/>
          </a:xfrm>
          <a:prstGeom prst="roundRect">
            <a:avLst>
              <a:gd fmla="val 16667" name="adj"/>
            </a:avLst>
          </a:prstGeom>
          <a:solidFill>
            <a:srgbClr val="ADADA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Frame Buffer RAM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(640 x 480 x 12bit)</a:t>
            </a:r>
            <a:endParaRPr/>
          </a:p>
        </p:txBody>
      </p:sp>
      <p:cxnSp>
        <p:nvCxnSpPr>
          <p:cNvPr id="98" name="Google Shape;98;p15"/>
          <p:cNvCxnSpPr>
            <a:stCxn id="84" idx="3"/>
            <a:endCxn id="99" idx="1"/>
          </p:cNvCxnSpPr>
          <p:nvPr/>
        </p:nvCxnSpPr>
        <p:spPr>
          <a:xfrm flipH="1" rot="10800000">
            <a:off x="2935925" y="1459400"/>
            <a:ext cx="656100" cy="24531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5"/>
          <p:cNvCxnSpPr>
            <a:stCxn id="101" idx="2"/>
            <a:endCxn id="97" idx="1"/>
          </p:cNvCxnSpPr>
          <p:nvPr/>
        </p:nvCxnSpPr>
        <p:spPr>
          <a:xfrm>
            <a:off x="3875495" y="1621050"/>
            <a:ext cx="1632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2" name="Google Shape;102;p15"/>
          <p:cNvGrpSpPr/>
          <p:nvPr/>
        </p:nvGrpSpPr>
        <p:grpSpPr>
          <a:xfrm>
            <a:off x="3592025" y="1167625"/>
            <a:ext cx="283470" cy="906850"/>
            <a:chOff x="3896825" y="1777225"/>
            <a:chExt cx="283470" cy="906850"/>
          </a:xfrm>
        </p:grpSpPr>
        <p:sp>
          <p:nvSpPr>
            <p:cNvPr id="101" name="Google Shape;101;p15"/>
            <p:cNvSpPr/>
            <p:nvPr/>
          </p:nvSpPr>
          <p:spPr>
            <a:xfrm rot="-5400000">
              <a:off x="3585170" y="2088950"/>
              <a:ext cx="906850" cy="283400"/>
            </a:xfrm>
            <a:prstGeom prst="flowChartManualOperation">
              <a:avLst/>
            </a:prstGeom>
            <a:solidFill>
              <a:srgbClr val="ADADAD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3896825" y="2290650"/>
              <a:ext cx="2448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3896825" y="1946475"/>
              <a:ext cx="244800" cy="24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5"/>
          <p:cNvSpPr/>
          <p:nvPr/>
        </p:nvSpPr>
        <p:spPr>
          <a:xfrm>
            <a:off x="4831688" y="2376910"/>
            <a:ext cx="1104000" cy="572700"/>
          </a:xfrm>
          <a:prstGeom prst="roundRect">
            <a:avLst>
              <a:gd fmla="val 16667" name="adj"/>
            </a:avLst>
          </a:prstGeom>
          <a:solidFill>
            <a:srgbClr val="ADADA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ROM</a:t>
            </a:r>
            <a:endParaRPr/>
          </a:p>
        </p:txBody>
      </p:sp>
      <p:cxnSp>
        <p:nvCxnSpPr>
          <p:cNvPr id="105" name="Google Shape;105;p15"/>
          <p:cNvCxnSpPr>
            <a:stCxn id="104" idx="1"/>
          </p:cNvCxnSpPr>
          <p:nvPr/>
        </p:nvCxnSpPr>
        <p:spPr>
          <a:xfrm rot="10800000">
            <a:off x="4354088" y="2663260"/>
            <a:ext cx="4776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5"/>
          <p:cNvCxnSpPr>
            <a:stCxn id="92" idx="3"/>
            <a:endCxn id="107" idx="1"/>
          </p:cNvCxnSpPr>
          <p:nvPr/>
        </p:nvCxnSpPr>
        <p:spPr>
          <a:xfrm rot="10800000">
            <a:off x="4452600" y="3217100"/>
            <a:ext cx="1659900" cy="695400"/>
          </a:xfrm>
          <a:prstGeom prst="bentConnector3">
            <a:avLst>
              <a:gd fmla="val -14346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8" name="Google Shape;108;p15"/>
          <p:cNvGrpSpPr/>
          <p:nvPr/>
        </p:nvGrpSpPr>
        <p:grpSpPr>
          <a:xfrm>
            <a:off x="3952617" y="2361019"/>
            <a:ext cx="523772" cy="1091485"/>
            <a:chOff x="4475575" y="2548475"/>
            <a:chExt cx="534407" cy="1209000"/>
          </a:xfrm>
        </p:grpSpPr>
        <p:grpSp>
          <p:nvGrpSpPr>
            <p:cNvPr id="109" name="Google Shape;109;p15"/>
            <p:cNvGrpSpPr/>
            <p:nvPr/>
          </p:nvGrpSpPr>
          <p:grpSpPr>
            <a:xfrm flipH="1">
              <a:off x="4475575" y="2548475"/>
              <a:ext cx="519600" cy="1209000"/>
              <a:chOff x="5847175" y="2243675"/>
              <a:chExt cx="519600" cy="1209000"/>
            </a:xfrm>
          </p:grpSpPr>
          <p:sp>
            <p:nvSpPr>
              <p:cNvPr id="110" name="Google Shape;110;p15"/>
              <p:cNvSpPr/>
              <p:nvPr/>
            </p:nvSpPr>
            <p:spPr>
              <a:xfrm rot="5400000">
                <a:off x="5502475" y="2588375"/>
                <a:ext cx="1209000" cy="519600"/>
              </a:xfrm>
              <a:prstGeom prst="trapezoid">
                <a:avLst>
                  <a:gd fmla="val 68139" name="adj"/>
                </a:avLst>
              </a:prstGeom>
              <a:solidFill>
                <a:srgbClr val="ADADAD"/>
              </a:solidFill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ALU</a:t>
                </a:r>
                <a:endParaRPr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5856575" y="3130700"/>
                <a:ext cx="244800" cy="122400"/>
              </a:xfrm>
              <a:prstGeom prst="rect">
                <a:avLst/>
              </a:prstGeom>
              <a:solidFill>
                <a:srgbClr val="ADAD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1" name="Google Shape;111;p15"/>
            <p:cNvSpPr/>
            <p:nvPr/>
          </p:nvSpPr>
          <p:spPr>
            <a:xfrm flipH="1" rot="-5400000">
              <a:off x="4750632" y="3053825"/>
              <a:ext cx="320400" cy="198300"/>
            </a:xfrm>
            <a:prstGeom prst="triangle">
              <a:avLst>
                <a:gd fmla="val 50000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2" name="Google Shape;112;p15"/>
          <p:cNvCxnSpPr>
            <a:stCxn id="103" idx="1"/>
            <a:endCxn id="110" idx="0"/>
          </p:cNvCxnSpPr>
          <p:nvPr/>
        </p:nvCxnSpPr>
        <p:spPr>
          <a:xfrm>
            <a:off x="3592025" y="1803450"/>
            <a:ext cx="360600" cy="1103400"/>
          </a:xfrm>
          <a:prstGeom prst="bentConnector3">
            <a:avLst>
              <a:gd fmla="val -66036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5"/>
          <p:cNvSpPr/>
          <p:nvPr/>
        </p:nvSpPr>
        <p:spPr>
          <a:xfrm>
            <a:off x="6518250" y="1249350"/>
            <a:ext cx="1104000" cy="743400"/>
          </a:xfrm>
          <a:prstGeom prst="roundRect">
            <a:avLst>
              <a:gd fmla="val 16667" name="adj"/>
            </a:avLst>
          </a:prstGeom>
          <a:solidFill>
            <a:srgbClr val="ADADA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cxnSp>
        <p:nvCxnSpPr>
          <p:cNvPr id="114" name="Google Shape;114;p15"/>
          <p:cNvCxnSpPr>
            <a:stCxn id="97" idx="3"/>
            <a:endCxn id="113" idx="1"/>
          </p:cNvCxnSpPr>
          <p:nvPr/>
        </p:nvCxnSpPr>
        <p:spPr>
          <a:xfrm>
            <a:off x="6341100" y="1621050"/>
            <a:ext cx="1773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5"/>
          <p:cNvSpPr txBox="1"/>
          <p:nvPr/>
        </p:nvSpPr>
        <p:spPr>
          <a:xfrm>
            <a:off x="1206700" y="3988849"/>
            <a:ext cx="58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6" name="Google Shape;116;p15"/>
          <p:cNvSpPr txBox="1"/>
          <p:nvPr/>
        </p:nvSpPr>
        <p:spPr>
          <a:xfrm>
            <a:off x="2030325" y="1026500"/>
            <a:ext cx="121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FPGA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17" name="Google Shape;117;p15"/>
          <p:cNvSpPr txBox="1"/>
          <p:nvPr/>
        </p:nvSpPr>
        <p:spPr>
          <a:xfrm>
            <a:off x="83125" y="3863200"/>
            <a:ext cx="12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OV7670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88802" y="1138475"/>
            <a:ext cx="1179000" cy="9651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Google Shape;119;p15"/>
          <p:cNvCxnSpPr>
            <a:stCxn id="113" idx="3"/>
            <a:endCxn id="118" idx="1"/>
          </p:cNvCxnSpPr>
          <p:nvPr/>
        </p:nvCxnSpPr>
        <p:spPr>
          <a:xfrm>
            <a:off x="7622250" y="1621050"/>
            <a:ext cx="2667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0" name="Google Shape;120;p15"/>
          <p:cNvPicPr preferRelativeResize="0"/>
          <p:nvPr/>
        </p:nvPicPr>
        <p:blipFill rotWithShape="1">
          <a:blip r:embed="rId6">
            <a:alphaModFix/>
          </a:blip>
          <a:srcRect b="3184" l="9609" r="10575" t="82615"/>
          <a:stretch/>
        </p:blipFill>
        <p:spPr>
          <a:xfrm>
            <a:off x="5626225" y="4527475"/>
            <a:ext cx="2413740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5"/>
          <p:cNvCxnSpPr>
            <a:stCxn id="104" idx="3"/>
            <a:endCxn id="120" idx="0"/>
          </p:cNvCxnSpPr>
          <p:nvPr/>
        </p:nvCxnSpPr>
        <p:spPr>
          <a:xfrm>
            <a:off x="5935688" y="2663260"/>
            <a:ext cx="897300" cy="1864200"/>
          </a:xfrm>
          <a:prstGeom prst="bentConnector2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5"/>
          <p:cNvCxnSpPr>
            <a:stCxn id="101" idx="1"/>
            <a:endCxn id="120" idx="0"/>
          </p:cNvCxnSpPr>
          <p:nvPr/>
        </p:nvCxnSpPr>
        <p:spPr>
          <a:xfrm flipH="1" rot="-5400000">
            <a:off x="4011595" y="1705990"/>
            <a:ext cx="2543700" cy="3099300"/>
          </a:xfrm>
          <a:prstGeom prst="bentConnector3">
            <a:avLst>
              <a:gd fmla="val 9899" name="adj1"/>
            </a:avLst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5"/>
          <p:cNvSpPr/>
          <p:nvPr/>
        </p:nvSpPr>
        <p:spPr>
          <a:xfrm>
            <a:off x="1847441" y="2707725"/>
            <a:ext cx="244800" cy="244800"/>
          </a:xfrm>
          <a:prstGeom prst="rect">
            <a:avLst/>
          </a:prstGeom>
          <a:solidFill>
            <a:srgbClr val="ADAD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4731413" y="3049400"/>
            <a:ext cx="1340400" cy="317100"/>
          </a:xfrm>
          <a:prstGeom prst="roundRect">
            <a:avLst>
              <a:gd fmla="val 16667" name="adj"/>
            </a:avLst>
          </a:prstGeom>
          <a:solidFill>
            <a:srgbClr val="ADADAD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 Buffer</a:t>
            </a:r>
            <a:endParaRPr/>
          </a:p>
        </p:txBody>
      </p:sp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Specification/Requirements</a:t>
            </a:r>
            <a:endParaRPr/>
          </a:p>
        </p:txBody>
      </p:sp>
      <p:sp>
        <p:nvSpPr>
          <p:cNvPr id="131" name="Google Shape;13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Image processing on live video feed coming from OV7670 camera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Operate at full 60 Hz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Ability to select desired image processing output mode using toggle switches on FPGA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Displaying filtered image or pass-though image on VGA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Convolution of images to detect edges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" name="Google Shape;13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Teaser</a:t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" y="1852477"/>
            <a:ext cx="2544625" cy="182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 rotWithShape="1">
          <a:blip r:embed="rId4">
            <a:alphaModFix/>
          </a:blip>
          <a:srcRect b="58771" l="33687" r="38165" t="15970"/>
          <a:stretch/>
        </p:blipFill>
        <p:spPr>
          <a:xfrm>
            <a:off x="3831939" y="2701952"/>
            <a:ext cx="2285855" cy="147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5">
            <a:alphaModFix/>
          </a:blip>
          <a:srcRect b="59317" l="30041" r="41812" t="15424"/>
          <a:stretch/>
        </p:blipFill>
        <p:spPr>
          <a:xfrm>
            <a:off x="6546443" y="691167"/>
            <a:ext cx="2285855" cy="147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6">
            <a:alphaModFix/>
          </a:blip>
          <a:srcRect b="62638" l="30722" r="41130" t="12103"/>
          <a:stretch/>
        </p:blipFill>
        <p:spPr>
          <a:xfrm>
            <a:off x="6546426" y="2701941"/>
            <a:ext cx="2285855" cy="147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 rotWithShape="1">
          <a:blip r:embed="rId7">
            <a:alphaModFix/>
          </a:blip>
          <a:srcRect b="62120" l="33699" r="38152" t="12621"/>
          <a:stretch/>
        </p:blipFill>
        <p:spPr>
          <a:xfrm>
            <a:off x="3831925" y="691151"/>
            <a:ext cx="2285855" cy="147382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/>
          <p:nvPr/>
        </p:nvSpPr>
        <p:spPr>
          <a:xfrm>
            <a:off x="3946175" y="2165000"/>
            <a:ext cx="20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Passthrough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" name="Google Shape;144;p17"/>
          <p:cNvSpPr txBox="1"/>
          <p:nvPr/>
        </p:nvSpPr>
        <p:spPr>
          <a:xfrm>
            <a:off x="3946175" y="4175775"/>
            <a:ext cx="20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Edge Detection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6657675" y="2165000"/>
            <a:ext cx="20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‘Gaussian’ Blur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6" name="Google Shape;146;p17"/>
          <p:cNvSpPr txBox="1"/>
          <p:nvPr/>
        </p:nvSpPr>
        <p:spPr>
          <a:xfrm>
            <a:off x="6660675" y="4175775"/>
            <a:ext cx="20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Sharpening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991013" y="3604625"/>
            <a:ext cx="205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</a:rPr>
              <a:t>Super scientific setup</a:t>
            </a:r>
            <a:endParaRPr i="1" sz="1000">
              <a:solidFill>
                <a:schemeClr val="dk1"/>
              </a:solidFill>
            </a:endParaRPr>
          </a:p>
        </p:txBody>
      </p:sp>
      <p:sp>
        <p:nvSpPr>
          <p:cNvPr id="148" name="Google Shape;14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 txBox="1"/>
          <p:nvPr>
            <p:ph type="title"/>
          </p:nvPr>
        </p:nvSpPr>
        <p:spPr>
          <a:xfrm>
            <a:off x="311700" y="445025"/>
            <a:ext cx="580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I2C Camera Interface</a:t>
            </a:r>
            <a:endParaRPr/>
          </a:p>
        </p:txBody>
      </p:sp>
      <p:sp>
        <p:nvSpPr>
          <p:cNvPr id="154" name="Google Shape;154;p18"/>
          <p:cNvSpPr txBox="1"/>
          <p:nvPr>
            <p:ph idx="1" type="body"/>
          </p:nvPr>
        </p:nvSpPr>
        <p:spPr>
          <a:xfrm>
            <a:off x="4667225" y="1190000"/>
            <a:ext cx="4260300" cy="3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Camera was configured via its built in I2C interface. Configuration served the following purposes: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Functional configuration: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Configure the camera to </a:t>
            </a:r>
            <a:r>
              <a:rPr lang="en" sz="1200"/>
              <a:t>output</a:t>
            </a:r>
            <a:r>
              <a:rPr lang="en" sz="1200"/>
              <a:t> pixels in the RGB444.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The data comes in 2 packets so the camera had to be set to send </a:t>
            </a:r>
            <a:r>
              <a:rPr lang="en" sz="1200"/>
              <a:t>the</a:t>
            </a:r>
            <a:r>
              <a:rPr lang="en" sz="1200"/>
              <a:t> data in the xR GB format.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Quality configuration: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Configured various “magic” values based on priors work to improve picture quality from the camera. [3]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Corrected orientation such as flipping the image and rotating it.</a:t>
            </a:r>
            <a:endParaRPr sz="1200"/>
          </a:p>
        </p:txBody>
      </p:sp>
      <p:grpSp>
        <p:nvGrpSpPr>
          <p:cNvPr id="155" name="Google Shape;155;p18"/>
          <p:cNvGrpSpPr/>
          <p:nvPr/>
        </p:nvGrpSpPr>
        <p:grpSpPr>
          <a:xfrm>
            <a:off x="198948" y="1630873"/>
            <a:ext cx="4453840" cy="2643738"/>
            <a:chOff x="6643874" y="158910"/>
            <a:chExt cx="2380714" cy="1007100"/>
          </a:xfrm>
        </p:grpSpPr>
        <p:sp>
          <p:nvSpPr>
            <p:cNvPr id="156" name="Google Shape;156;p18"/>
            <p:cNvSpPr/>
            <p:nvPr/>
          </p:nvSpPr>
          <p:spPr>
            <a:xfrm>
              <a:off x="7156060" y="158910"/>
              <a:ext cx="1799700" cy="1007100"/>
            </a:xfrm>
            <a:prstGeom prst="roundRect">
              <a:avLst>
                <a:gd fmla="val 7046" name="adj"/>
              </a:avLst>
            </a:prstGeom>
            <a:solidFill>
              <a:srgbClr val="1C4587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7" name="Google Shape;157;p18"/>
            <p:cNvCxnSpPr>
              <a:endCxn id="158" idx="1"/>
            </p:cNvCxnSpPr>
            <p:nvPr/>
          </p:nvCxnSpPr>
          <p:spPr>
            <a:xfrm flipH="1" rot="10800000">
              <a:off x="6892959" y="733998"/>
              <a:ext cx="294600" cy="921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18"/>
            <p:cNvCxnSpPr>
              <a:stCxn id="160" idx="1"/>
            </p:cNvCxnSpPr>
            <p:nvPr/>
          </p:nvCxnSpPr>
          <p:spPr>
            <a:xfrm rot="10800000">
              <a:off x="6901359" y="928284"/>
              <a:ext cx="286200" cy="951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61" name="Google Shape;161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6643874" y="690315"/>
              <a:ext cx="384851" cy="384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18"/>
            <p:cNvSpPr/>
            <p:nvPr/>
          </p:nvSpPr>
          <p:spPr>
            <a:xfrm>
              <a:off x="7187559" y="622698"/>
              <a:ext cx="330600" cy="222600"/>
            </a:xfrm>
            <a:prstGeom prst="roundRect">
              <a:avLst>
                <a:gd fmla="val 16667" name="adj"/>
              </a:avLst>
            </a:prstGeom>
            <a:solidFill>
              <a:srgbClr val="ADADAD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I2C</a:t>
              </a: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7187559" y="912084"/>
              <a:ext cx="330600" cy="222600"/>
            </a:xfrm>
            <a:prstGeom prst="roundRect">
              <a:avLst>
                <a:gd fmla="val 16667" name="adj"/>
              </a:avLst>
            </a:prstGeom>
            <a:solidFill>
              <a:srgbClr val="61616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Ctrl</a:t>
              </a:r>
              <a:endParaRPr/>
            </a:p>
          </p:txBody>
        </p:sp>
        <p:sp>
          <p:nvSpPr>
            <p:cNvPr id="162" name="Google Shape;162;p18"/>
            <p:cNvSpPr/>
            <p:nvPr/>
          </p:nvSpPr>
          <p:spPr>
            <a:xfrm>
              <a:off x="7187559" y="316065"/>
              <a:ext cx="330600" cy="222600"/>
            </a:xfrm>
            <a:prstGeom prst="roundRect">
              <a:avLst>
                <a:gd fmla="val 16667" name="adj"/>
              </a:avLst>
            </a:prstGeom>
            <a:solidFill>
              <a:srgbClr val="ADADAD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ROM</a:t>
              </a:r>
              <a:endParaRPr/>
            </a:p>
          </p:txBody>
        </p:sp>
        <p:cxnSp>
          <p:nvCxnSpPr>
            <p:cNvPr id="163" name="Google Shape;163;p18"/>
            <p:cNvCxnSpPr>
              <a:stCxn id="158" idx="0"/>
              <a:endCxn id="162" idx="2"/>
            </p:cNvCxnSpPr>
            <p:nvPr/>
          </p:nvCxnSpPr>
          <p:spPr>
            <a:xfrm rot="10800000">
              <a:off x="7352859" y="538698"/>
              <a:ext cx="0" cy="840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4" name="Google Shape;164;p18"/>
            <p:cNvSpPr/>
            <p:nvPr/>
          </p:nvSpPr>
          <p:spPr>
            <a:xfrm>
              <a:off x="7780109" y="912084"/>
              <a:ext cx="690000" cy="222600"/>
            </a:xfrm>
            <a:prstGeom prst="roundRect">
              <a:avLst>
                <a:gd fmla="val 16667" name="adj"/>
              </a:avLst>
            </a:prstGeom>
            <a:solidFill>
              <a:srgbClr val="61616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Part</a:t>
              </a:r>
              <a:endParaRPr/>
            </a:p>
          </p:txBody>
        </p:sp>
        <p:cxnSp>
          <p:nvCxnSpPr>
            <p:cNvPr id="165" name="Google Shape;165;p18"/>
            <p:cNvCxnSpPr>
              <a:stCxn id="160" idx="3"/>
              <a:endCxn id="164" idx="1"/>
            </p:cNvCxnSpPr>
            <p:nvPr/>
          </p:nvCxnSpPr>
          <p:spPr>
            <a:xfrm>
              <a:off x="7518159" y="1023384"/>
              <a:ext cx="2619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6" name="Google Shape;166;p18"/>
            <p:cNvSpPr/>
            <p:nvPr/>
          </p:nvSpPr>
          <p:spPr>
            <a:xfrm>
              <a:off x="7848588" y="190259"/>
              <a:ext cx="690000" cy="293700"/>
            </a:xfrm>
            <a:prstGeom prst="roundRect">
              <a:avLst>
                <a:gd fmla="val 16667" name="adj"/>
              </a:avLst>
            </a:prstGeom>
            <a:solidFill>
              <a:srgbClr val="61616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Full</a:t>
              </a:r>
              <a:endParaRPr/>
            </a:p>
          </p:txBody>
        </p:sp>
        <p:cxnSp>
          <p:nvCxnSpPr>
            <p:cNvPr id="167" name="Google Shape;167;p18"/>
            <p:cNvCxnSpPr>
              <a:stCxn id="160" idx="3"/>
              <a:endCxn id="168" idx="1"/>
            </p:cNvCxnSpPr>
            <p:nvPr/>
          </p:nvCxnSpPr>
          <p:spPr>
            <a:xfrm flipH="1" rot="10800000">
              <a:off x="7518159" y="288384"/>
              <a:ext cx="196500" cy="735000"/>
            </a:xfrm>
            <a:prstGeom prst="bentConnector3">
              <a:avLst>
                <a:gd fmla="val 49981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9" name="Google Shape;169;p18"/>
            <p:cNvCxnSpPr>
              <a:stCxn id="170" idx="2"/>
              <a:endCxn id="166" idx="1"/>
            </p:cNvCxnSpPr>
            <p:nvPr/>
          </p:nvCxnSpPr>
          <p:spPr>
            <a:xfrm>
              <a:off x="7799482" y="336886"/>
              <a:ext cx="49200" cy="3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71" name="Google Shape;171;p18"/>
            <p:cNvGrpSpPr/>
            <p:nvPr/>
          </p:nvGrpSpPr>
          <p:grpSpPr>
            <a:xfrm>
              <a:off x="7714583" y="201085"/>
              <a:ext cx="84899" cy="271602"/>
              <a:chOff x="3896825" y="1777225"/>
              <a:chExt cx="283470" cy="906850"/>
            </a:xfrm>
          </p:grpSpPr>
          <p:sp>
            <p:nvSpPr>
              <p:cNvPr id="170" name="Google Shape;170;p18"/>
              <p:cNvSpPr/>
              <p:nvPr/>
            </p:nvSpPr>
            <p:spPr>
              <a:xfrm rot="-5400000">
                <a:off x="3585170" y="2088950"/>
                <a:ext cx="906850" cy="283400"/>
              </a:xfrm>
              <a:prstGeom prst="flowChartManualOperation">
                <a:avLst/>
              </a:prstGeom>
              <a:solidFill>
                <a:srgbClr val="61616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8"/>
              <p:cNvSpPr/>
              <p:nvPr/>
            </p:nvSpPr>
            <p:spPr>
              <a:xfrm>
                <a:off x="3896825" y="2290650"/>
                <a:ext cx="2448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8"/>
              <p:cNvSpPr/>
              <p:nvPr/>
            </p:nvSpPr>
            <p:spPr>
              <a:xfrm>
                <a:off x="3896825" y="1946475"/>
                <a:ext cx="2448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3" name="Google Shape;173;p18"/>
            <p:cNvSpPr/>
            <p:nvPr/>
          </p:nvSpPr>
          <p:spPr>
            <a:xfrm>
              <a:off x="8086164" y="563433"/>
              <a:ext cx="330600" cy="171300"/>
            </a:xfrm>
            <a:prstGeom prst="roundRect">
              <a:avLst>
                <a:gd fmla="val 16667" name="adj"/>
              </a:avLst>
            </a:prstGeom>
            <a:solidFill>
              <a:srgbClr val="61616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Kern</a:t>
              </a:r>
              <a:endParaRPr/>
            </a:p>
          </p:txBody>
        </p:sp>
        <p:cxnSp>
          <p:nvCxnSpPr>
            <p:cNvPr id="174" name="Google Shape;174;p18"/>
            <p:cNvCxnSpPr>
              <a:stCxn id="173" idx="1"/>
            </p:cNvCxnSpPr>
            <p:nvPr/>
          </p:nvCxnSpPr>
          <p:spPr>
            <a:xfrm rot="10800000">
              <a:off x="7943364" y="649083"/>
              <a:ext cx="1428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18"/>
            <p:cNvCxnSpPr>
              <a:stCxn id="164" idx="3"/>
              <a:endCxn id="176" idx="1"/>
            </p:cNvCxnSpPr>
            <p:nvPr/>
          </p:nvCxnSpPr>
          <p:spPr>
            <a:xfrm rot="10800000">
              <a:off x="7972709" y="814884"/>
              <a:ext cx="497400" cy="208500"/>
            </a:xfrm>
            <a:prstGeom prst="bentConnector3">
              <a:avLst>
                <a:gd fmla="val -25590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7" name="Google Shape;177;p18"/>
            <p:cNvSpPr/>
            <p:nvPr/>
          </p:nvSpPr>
          <p:spPr>
            <a:xfrm flipH="1" rot="-5400000">
              <a:off x="7735692" y="645723"/>
              <a:ext cx="327000" cy="152700"/>
            </a:xfrm>
            <a:prstGeom prst="trapezoid">
              <a:avLst>
                <a:gd fmla="val 68139" name="adj"/>
              </a:avLst>
            </a:prstGeom>
            <a:solidFill>
              <a:srgbClr val="61616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 flipH="1" rot="-5400000">
              <a:off x="7915176" y="692920"/>
              <a:ext cx="86636" cy="58221"/>
            </a:xfrm>
            <a:prstGeom prst="triangle">
              <a:avLst>
                <a:gd fmla="val 50000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9" name="Google Shape;179;p18"/>
            <p:cNvCxnSpPr>
              <a:stCxn id="172" idx="1"/>
              <a:endCxn id="177" idx="0"/>
            </p:cNvCxnSpPr>
            <p:nvPr/>
          </p:nvCxnSpPr>
          <p:spPr>
            <a:xfrm>
              <a:off x="7714583" y="391515"/>
              <a:ext cx="108300" cy="330600"/>
            </a:xfrm>
            <a:prstGeom prst="bentConnector3">
              <a:avLst>
                <a:gd fmla="val -117530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0" name="Google Shape;180;p18"/>
            <p:cNvSpPr/>
            <p:nvPr/>
          </p:nvSpPr>
          <p:spPr>
            <a:xfrm>
              <a:off x="8591389" y="225666"/>
              <a:ext cx="330600" cy="222600"/>
            </a:xfrm>
            <a:prstGeom prst="roundRect">
              <a:avLst>
                <a:gd fmla="val 16667" name="adj"/>
              </a:avLst>
            </a:prstGeom>
            <a:solidFill>
              <a:srgbClr val="61616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VGA</a:t>
              </a:r>
              <a:endParaRPr/>
            </a:p>
          </p:txBody>
        </p:sp>
        <p:cxnSp>
          <p:nvCxnSpPr>
            <p:cNvPr id="181" name="Google Shape;181;p18"/>
            <p:cNvCxnSpPr>
              <a:stCxn id="166" idx="3"/>
              <a:endCxn id="180" idx="1"/>
            </p:cNvCxnSpPr>
            <p:nvPr/>
          </p:nvCxnSpPr>
          <p:spPr>
            <a:xfrm>
              <a:off x="8538588" y="337109"/>
              <a:ext cx="528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2" name="Google Shape;182;p18"/>
            <p:cNvCxnSpPr>
              <a:stCxn id="180" idx="3"/>
            </p:cNvCxnSpPr>
            <p:nvPr/>
          </p:nvCxnSpPr>
          <p:spPr>
            <a:xfrm>
              <a:off x="8921989" y="336966"/>
              <a:ext cx="1026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3" name="Google Shape;183;p18"/>
            <p:cNvSpPr/>
            <p:nvPr/>
          </p:nvSpPr>
          <p:spPr>
            <a:xfrm>
              <a:off x="7192207" y="662531"/>
              <a:ext cx="73500" cy="73500"/>
            </a:xfrm>
            <a:prstGeom prst="rect">
              <a:avLst/>
            </a:prstGeom>
            <a:solidFill>
              <a:srgbClr val="ADAD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8086175" y="760433"/>
              <a:ext cx="330600" cy="112500"/>
            </a:xfrm>
            <a:prstGeom prst="roundRect">
              <a:avLst>
                <a:gd fmla="val 16667" name="adj"/>
              </a:avLst>
            </a:prstGeom>
            <a:solidFill>
              <a:srgbClr val="61616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Conv</a:t>
              </a:r>
              <a:endParaRPr/>
            </a:p>
          </p:txBody>
        </p:sp>
      </p:grpSp>
      <p:sp>
        <p:nvSpPr>
          <p:cNvPr id="185" name="Google Shape;1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18"/>
          <p:cNvSpPr txBox="1"/>
          <p:nvPr/>
        </p:nvSpPr>
        <p:spPr>
          <a:xfrm>
            <a:off x="122800" y="4740775"/>
            <a:ext cx="198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DADAD"/>
                </a:solidFill>
              </a:rPr>
              <a:t>Done by: Mitch</a:t>
            </a:r>
            <a:endParaRPr sz="1200">
              <a:solidFill>
                <a:srgbClr val="ADADAD"/>
              </a:solidFill>
            </a:endParaRPr>
          </a:p>
        </p:txBody>
      </p:sp>
      <p:sp>
        <p:nvSpPr>
          <p:cNvPr id="187" name="Google Shape;187;p18"/>
          <p:cNvSpPr txBox="1"/>
          <p:nvPr/>
        </p:nvSpPr>
        <p:spPr>
          <a:xfrm rot="-5400000">
            <a:off x="2186725" y="2912325"/>
            <a:ext cx="6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I2C High Level Datapath</a:t>
            </a:r>
            <a:endParaRPr/>
          </a:p>
        </p:txBody>
      </p:sp>
      <p:sp>
        <p:nvSpPr>
          <p:cNvPr id="193" name="Google Shape;19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94" name="Google Shape;194;p19"/>
          <p:cNvGraphicFramePr/>
          <p:nvPr/>
        </p:nvGraphicFramePr>
        <p:xfrm>
          <a:off x="917850" y="209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{1C784724-7DB2-425E-B191-7597A0A62302}</a:tableStyleId>
              </a:tblPr>
              <a:tblGrid>
                <a:gridCol w="1985850"/>
                <a:gridCol w="5253150"/>
              </a:tblGrid>
              <a:tr h="293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Label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Function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B6D7A8"/>
                          </a:solidFill>
                        </a:rPr>
                        <a:t>Start</a:t>
                      </a:r>
                      <a:endParaRPr sz="1200">
                        <a:solidFill>
                          <a:srgbClr val="B6D7A8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Announce the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beginning of communication.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D5A6BD"/>
                          </a:solidFill>
                        </a:rPr>
                        <a:t>Camera Address</a:t>
                      </a:r>
                      <a:endParaRPr sz="1200">
                        <a:solidFill>
                          <a:srgbClr val="D5A6BD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Announce which device on the I2C bus who should listen.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E599"/>
                          </a:solidFill>
                        </a:rPr>
                        <a:t>Ack</a:t>
                      </a:r>
                      <a:endParaRPr sz="1200">
                        <a:solidFill>
                          <a:srgbClr val="FFE599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Signal from client device to say it got the data.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A4C2F4"/>
                          </a:solidFill>
                        </a:rPr>
                        <a:t>Register Address</a:t>
                      </a:r>
                      <a:endParaRPr sz="1200">
                        <a:solidFill>
                          <a:srgbClr val="A4C2F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Register on the device to write to.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CCCCCC"/>
                          </a:solidFill>
                        </a:rPr>
                        <a:t>Data Register</a:t>
                      </a:r>
                      <a:endParaRPr sz="1200">
                        <a:solidFill>
                          <a:srgbClr val="CCCCCC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Data to write to the selected address.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EA9999"/>
                          </a:solidFill>
                        </a:rPr>
                        <a:t>Stop</a:t>
                      </a:r>
                      <a:endParaRPr sz="1200">
                        <a:solidFill>
                          <a:srgbClr val="EA9999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Signify end of transmission.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95" name="Google Shape;195;p19"/>
          <p:cNvSpPr txBox="1"/>
          <p:nvPr/>
        </p:nvSpPr>
        <p:spPr>
          <a:xfrm>
            <a:off x="122800" y="4740775"/>
            <a:ext cx="198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DADAD"/>
                </a:solidFill>
              </a:rPr>
              <a:t>Done by: Mitch</a:t>
            </a:r>
            <a:endParaRPr sz="1200">
              <a:solidFill>
                <a:srgbClr val="ADADAD"/>
              </a:solidFill>
            </a:endParaRPr>
          </a:p>
        </p:txBody>
      </p:sp>
      <p:grpSp>
        <p:nvGrpSpPr>
          <p:cNvPr id="196" name="Google Shape;196;p19"/>
          <p:cNvGrpSpPr/>
          <p:nvPr/>
        </p:nvGrpSpPr>
        <p:grpSpPr>
          <a:xfrm>
            <a:off x="852878" y="590553"/>
            <a:ext cx="7438245" cy="1536464"/>
            <a:chOff x="58885" y="346053"/>
            <a:chExt cx="11492961" cy="2694133"/>
          </a:xfrm>
        </p:grpSpPr>
        <p:sp>
          <p:nvSpPr>
            <p:cNvPr id="197" name="Google Shape;197;p19"/>
            <p:cNvSpPr txBox="1"/>
            <p:nvPr/>
          </p:nvSpPr>
          <p:spPr>
            <a:xfrm>
              <a:off x="58885" y="1410659"/>
              <a:ext cx="987300" cy="620700"/>
            </a:xfrm>
            <a:prstGeom prst="rect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B6D7A8"/>
                  </a:solidFill>
                </a:rPr>
                <a:t>Start</a:t>
              </a:r>
              <a:endParaRPr sz="1100">
                <a:solidFill>
                  <a:srgbClr val="B6D7A8"/>
                </a:solidFill>
              </a:endParaRPr>
            </a:p>
          </p:txBody>
        </p:sp>
        <p:sp>
          <p:nvSpPr>
            <p:cNvPr id="198" name="Google Shape;198;p19"/>
            <p:cNvSpPr txBox="1"/>
            <p:nvPr/>
          </p:nvSpPr>
          <p:spPr>
            <a:xfrm>
              <a:off x="1046318" y="1410659"/>
              <a:ext cx="2486700" cy="620700"/>
            </a:xfrm>
            <a:prstGeom prst="rect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D5A6BD"/>
                  </a:solidFill>
                </a:rPr>
                <a:t>Camera Address</a:t>
              </a:r>
              <a:endParaRPr sz="1100">
                <a:solidFill>
                  <a:srgbClr val="D5A6BD"/>
                </a:solidFill>
              </a:endParaRPr>
            </a:p>
          </p:txBody>
        </p:sp>
        <p:sp>
          <p:nvSpPr>
            <p:cNvPr id="199" name="Google Shape;199;p19"/>
            <p:cNvSpPr txBox="1"/>
            <p:nvPr/>
          </p:nvSpPr>
          <p:spPr>
            <a:xfrm>
              <a:off x="3533168" y="1410659"/>
              <a:ext cx="791100" cy="620700"/>
            </a:xfrm>
            <a:prstGeom prst="rect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E599"/>
                  </a:solidFill>
                </a:rPr>
                <a:t>Ack</a:t>
              </a:r>
              <a:endParaRPr sz="1100">
                <a:solidFill>
                  <a:srgbClr val="FFE599"/>
                </a:solidFill>
              </a:endParaRPr>
            </a:p>
          </p:txBody>
        </p:sp>
        <p:sp>
          <p:nvSpPr>
            <p:cNvPr id="200" name="Google Shape;200;p19"/>
            <p:cNvSpPr txBox="1"/>
            <p:nvPr/>
          </p:nvSpPr>
          <p:spPr>
            <a:xfrm>
              <a:off x="4324283" y="1410659"/>
              <a:ext cx="2536500" cy="620700"/>
            </a:xfrm>
            <a:prstGeom prst="rect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9FC5E8"/>
                  </a:solidFill>
                </a:rPr>
                <a:t>Register Address</a:t>
              </a:r>
              <a:endParaRPr sz="1100">
                <a:solidFill>
                  <a:srgbClr val="9FC5E8"/>
                </a:solidFill>
              </a:endParaRPr>
            </a:p>
          </p:txBody>
        </p:sp>
        <p:sp>
          <p:nvSpPr>
            <p:cNvPr id="201" name="Google Shape;201;p19"/>
            <p:cNvSpPr txBox="1"/>
            <p:nvPr/>
          </p:nvSpPr>
          <p:spPr>
            <a:xfrm>
              <a:off x="6860821" y="1410659"/>
              <a:ext cx="791100" cy="620700"/>
            </a:xfrm>
            <a:prstGeom prst="rect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E599"/>
                  </a:solidFill>
                </a:rPr>
                <a:t>Ack</a:t>
              </a:r>
              <a:endParaRPr sz="1100">
                <a:solidFill>
                  <a:srgbClr val="FFE599"/>
                </a:solidFill>
              </a:endParaRPr>
            </a:p>
          </p:txBody>
        </p:sp>
        <p:sp>
          <p:nvSpPr>
            <p:cNvPr id="202" name="Google Shape;202;p19"/>
            <p:cNvSpPr txBox="1"/>
            <p:nvPr/>
          </p:nvSpPr>
          <p:spPr>
            <a:xfrm>
              <a:off x="7651937" y="1410659"/>
              <a:ext cx="2121600" cy="620700"/>
            </a:xfrm>
            <a:prstGeom prst="rect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B7B7B7"/>
                  </a:solidFill>
                </a:rPr>
                <a:t>Register Data</a:t>
              </a:r>
              <a:endParaRPr sz="1100">
                <a:solidFill>
                  <a:srgbClr val="B7B7B7"/>
                </a:solidFill>
              </a:endParaRPr>
            </a:p>
          </p:txBody>
        </p:sp>
        <p:sp>
          <p:nvSpPr>
            <p:cNvPr id="203" name="Google Shape;203;p19"/>
            <p:cNvSpPr txBox="1"/>
            <p:nvPr/>
          </p:nvSpPr>
          <p:spPr>
            <a:xfrm>
              <a:off x="9773431" y="1410659"/>
              <a:ext cx="791100" cy="620700"/>
            </a:xfrm>
            <a:prstGeom prst="rect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</a:rPr>
                <a:t>Ack</a:t>
              </a:r>
              <a:endParaRPr sz="1100">
                <a:solidFill>
                  <a:srgbClr val="FFFFFF"/>
                </a:solidFill>
              </a:endParaRPr>
            </a:p>
          </p:txBody>
        </p:sp>
        <p:sp>
          <p:nvSpPr>
            <p:cNvPr id="204" name="Google Shape;204;p19"/>
            <p:cNvSpPr txBox="1"/>
            <p:nvPr/>
          </p:nvSpPr>
          <p:spPr>
            <a:xfrm>
              <a:off x="10564547" y="1410659"/>
              <a:ext cx="987300" cy="620700"/>
            </a:xfrm>
            <a:prstGeom prst="rect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EA9999"/>
                  </a:solidFill>
                </a:rPr>
                <a:t>Stop</a:t>
              </a:r>
              <a:endParaRPr sz="1100">
                <a:solidFill>
                  <a:srgbClr val="EA9999"/>
                </a:solidFill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 rot="5400000">
              <a:off x="384687" y="660224"/>
              <a:ext cx="335700" cy="9369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00">
                <a:solidFill>
                  <a:srgbClr val="FFFFFF"/>
                </a:solidFill>
              </a:endParaRPr>
            </a:p>
          </p:txBody>
        </p:sp>
        <p:sp>
          <p:nvSpPr>
            <p:cNvPr id="206" name="Google Shape;206;p19"/>
            <p:cNvSpPr/>
            <p:nvPr/>
          </p:nvSpPr>
          <p:spPr>
            <a:xfrm rot="5400000">
              <a:off x="3760922" y="658874"/>
              <a:ext cx="335700" cy="9396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00">
                <a:solidFill>
                  <a:srgbClr val="FFFFFF"/>
                </a:solidFill>
              </a:endParaRPr>
            </a:p>
          </p:txBody>
        </p:sp>
        <p:sp>
          <p:nvSpPr>
            <p:cNvPr id="207" name="Google Shape;207;p19"/>
            <p:cNvSpPr/>
            <p:nvPr/>
          </p:nvSpPr>
          <p:spPr>
            <a:xfrm rot="5400000">
              <a:off x="7088505" y="690224"/>
              <a:ext cx="335700" cy="8769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00">
                <a:solidFill>
                  <a:srgbClr val="FFFFFF"/>
                </a:solidFill>
              </a:endParaRPr>
            </a:p>
          </p:txBody>
        </p:sp>
        <p:sp>
          <p:nvSpPr>
            <p:cNvPr id="208" name="Google Shape;208;p19"/>
            <p:cNvSpPr/>
            <p:nvPr/>
          </p:nvSpPr>
          <p:spPr>
            <a:xfrm rot="5400000">
              <a:off x="10001128" y="707774"/>
              <a:ext cx="335700" cy="8418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00">
                <a:solidFill>
                  <a:srgbClr val="FFFFFF"/>
                </a:solidFill>
              </a:endParaRPr>
            </a:p>
          </p:txBody>
        </p:sp>
        <p:sp>
          <p:nvSpPr>
            <p:cNvPr id="209" name="Google Shape;209;p19"/>
            <p:cNvSpPr txBox="1"/>
            <p:nvPr/>
          </p:nvSpPr>
          <p:spPr>
            <a:xfrm>
              <a:off x="88601" y="346053"/>
              <a:ext cx="927900" cy="6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CCCCCC"/>
                  </a:solidFill>
                </a:rPr>
                <a:t>1 bit</a:t>
              </a:r>
              <a:endParaRPr sz="1100">
                <a:solidFill>
                  <a:srgbClr val="CCCCCC"/>
                </a:solidFill>
              </a:endParaRPr>
            </a:p>
          </p:txBody>
        </p:sp>
        <p:sp>
          <p:nvSpPr>
            <p:cNvPr id="210" name="Google Shape;210;p19"/>
            <p:cNvSpPr txBox="1"/>
            <p:nvPr/>
          </p:nvSpPr>
          <p:spPr>
            <a:xfrm>
              <a:off x="3464725" y="346053"/>
              <a:ext cx="927900" cy="6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CCCCCC"/>
                  </a:solidFill>
                </a:rPr>
                <a:t>1 bit</a:t>
              </a:r>
              <a:endParaRPr sz="1100">
                <a:solidFill>
                  <a:srgbClr val="CCCCCC"/>
                </a:solidFill>
              </a:endParaRPr>
            </a:p>
          </p:txBody>
        </p:sp>
        <p:sp>
          <p:nvSpPr>
            <p:cNvPr id="211" name="Google Shape;211;p19"/>
            <p:cNvSpPr txBox="1"/>
            <p:nvPr/>
          </p:nvSpPr>
          <p:spPr>
            <a:xfrm>
              <a:off x="6792378" y="346053"/>
              <a:ext cx="927900" cy="6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CCCCCC"/>
                  </a:solidFill>
                </a:rPr>
                <a:t>1 bit</a:t>
              </a:r>
              <a:endParaRPr sz="1100">
                <a:solidFill>
                  <a:srgbClr val="CCCCCC"/>
                </a:solidFill>
              </a:endParaRPr>
            </a:p>
          </p:txBody>
        </p:sp>
        <p:sp>
          <p:nvSpPr>
            <p:cNvPr id="212" name="Google Shape;212;p19"/>
            <p:cNvSpPr/>
            <p:nvPr/>
          </p:nvSpPr>
          <p:spPr>
            <a:xfrm rot="5400000">
              <a:off x="10890402" y="707774"/>
              <a:ext cx="335700" cy="841800"/>
            </a:xfrm>
            <a:prstGeom prst="leftBrace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300">
                <a:solidFill>
                  <a:srgbClr val="FFFFFF"/>
                </a:solidFill>
              </a:endParaRPr>
            </a:p>
          </p:txBody>
        </p:sp>
        <p:sp>
          <p:nvSpPr>
            <p:cNvPr id="213" name="Google Shape;213;p19"/>
            <p:cNvSpPr txBox="1"/>
            <p:nvPr/>
          </p:nvSpPr>
          <p:spPr>
            <a:xfrm>
              <a:off x="9704988" y="346053"/>
              <a:ext cx="927900" cy="6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CCCCCC"/>
                  </a:solidFill>
                </a:rPr>
                <a:t>1 bit</a:t>
              </a:r>
              <a:endParaRPr sz="1100">
                <a:solidFill>
                  <a:srgbClr val="CCCCCC"/>
                </a:solidFill>
              </a:endParaRPr>
            </a:p>
          </p:txBody>
        </p:sp>
        <p:sp>
          <p:nvSpPr>
            <p:cNvPr id="214" name="Google Shape;214;p19"/>
            <p:cNvSpPr txBox="1"/>
            <p:nvPr/>
          </p:nvSpPr>
          <p:spPr>
            <a:xfrm>
              <a:off x="10594262" y="346053"/>
              <a:ext cx="927900" cy="62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CCCCCC"/>
                  </a:solidFill>
                </a:rPr>
                <a:t>1 bit</a:t>
              </a:r>
              <a:endParaRPr sz="1100">
                <a:solidFill>
                  <a:srgbClr val="CCCCCC"/>
                </a:solidFill>
              </a:endParaRPr>
            </a:p>
          </p:txBody>
        </p:sp>
        <p:grpSp>
          <p:nvGrpSpPr>
            <p:cNvPr id="215" name="Google Shape;215;p19"/>
            <p:cNvGrpSpPr/>
            <p:nvPr/>
          </p:nvGrpSpPr>
          <p:grpSpPr>
            <a:xfrm>
              <a:off x="1026295" y="2164846"/>
              <a:ext cx="2526900" cy="848316"/>
              <a:chOff x="1026345" y="2397421"/>
              <a:chExt cx="2526900" cy="848316"/>
            </a:xfrm>
          </p:grpSpPr>
          <p:sp>
            <p:nvSpPr>
              <p:cNvPr id="216" name="Google Shape;216;p19"/>
              <p:cNvSpPr/>
              <p:nvPr/>
            </p:nvSpPr>
            <p:spPr>
              <a:xfrm rot="-5400000">
                <a:off x="2121945" y="1301821"/>
                <a:ext cx="335700" cy="2526900"/>
              </a:xfrm>
              <a:prstGeom prst="leftBrace">
                <a:avLst>
                  <a:gd fmla="val 50000" name="adj1"/>
                  <a:gd fmla="val 50000" name="adj2"/>
                </a:avLst>
              </a:prstGeom>
              <a:noFill/>
              <a:ln cap="flat" cmpd="sng" w="19050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300">
                  <a:solidFill>
                    <a:srgbClr val="FFFFFF"/>
                  </a:solidFill>
                </a:endParaRPr>
              </a:p>
            </p:txBody>
          </p:sp>
          <p:sp>
            <p:nvSpPr>
              <p:cNvPr id="217" name="Google Shape;217;p19"/>
              <p:cNvSpPr txBox="1"/>
              <p:nvPr/>
            </p:nvSpPr>
            <p:spPr>
              <a:xfrm>
                <a:off x="1750236" y="2652037"/>
                <a:ext cx="1079100" cy="59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CCCCCC"/>
                    </a:solidFill>
                  </a:rPr>
                  <a:t>8 bits</a:t>
                </a:r>
                <a:endParaRPr sz="1000">
                  <a:solidFill>
                    <a:srgbClr val="CCCCCC"/>
                  </a:solidFill>
                </a:endParaRPr>
              </a:p>
            </p:txBody>
          </p:sp>
        </p:grpSp>
        <p:grpSp>
          <p:nvGrpSpPr>
            <p:cNvPr id="218" name="Google Shape;218;p19"/>
            <p:cNvGrpSpPr/>
            <p:nvPr/>
          </p:nvGrpSpPr>
          <p:grpSpPr>
            <a:xfrm>
              <a:off x="4329155" y="2164871"/>
              <a:ext cx="2526900" cy="848316"/>
              <a:chOff x="4329155" y="2397421"/>
              <a:chExt cx="2526900" cy="848316"/>
            </a:xfrm>
          </p:grpSpPr>
          <p:sp>
            <p:nvSpPr>
              <p:cNvPr id="219" name="Google Shape;219;p19"/>
              <p:cNvSpPr/>
              <p:nvPr/>
            </p:nvSpPr>
            <p:spPr>
              <a:xfrm rot="-5400000">
                <a:off x="5424755" y="1301821"/>
                <a:ext cx="335700" cy="2526900"/>
              </a:xfrm>
              <a:prstGeom prst="leftBrace">
                <a:avLst>
                  <a:gd fmla="val 50000" name="adj1"/>
                  <a:gd fmla="val 50000" name="adj2"/>
                </a:avLst>
              </a:prstGeom>
              <a:noFill/>
              <a:ln cap="flat" cmpd="sng" w="19050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3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0" name="Google Shape;220;p19"/>
              <p:cNvSpPr txBox="1"/>
              <p:nvPr/>
            </p:nvSpPr>
            <p:spPr>
              <a:xfrm>
                <a:off x="5053045" y="2652037"/>
                <a:ext cx="1079100" cy="59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CCCCCC"/>
                    </a:solidFill>
                  </a:rPr>
                  <a:t>8 bits</a:t>
                </a:r>
                <a:endParaRPr sz="1000">
                  <a:solidFill>
                    <a:srgbClr val="CCCCCC"/>
                  </a:solidFill>
                </a:endParaRPr>
              </a:p>
            </p:txBody>
          </p:sp>
        </p:grpSp>
        <p:grpSp>
          <p:nvGrpSpPr>
            <p:cNvPr id="221" name="Google Shape;221;p19"/>
            <p:cNvGrpSpPr/>
            <p:nvPr/>
          </p:nvGrpSpPr>
          <p:grpSpPr>
            <a:xfrm>
              <a:off x="7639989" y="2164871"/>
              <a:ext cx="2145300" cy="875316"/>
              <a:chOff x="7640002" y="2397421"/>
              <a:chExt cx="2145300" cy="875316"/>
            </a:xfrm>
          </p:grpSpPr>
          <p:sp>
            <p:nvSpPr>
              <p:cNvPr id="222" name="Google Shape;222;p19"/>
              <p:cNvSpPr/>
              <p:nvPr/>
            </p:nvSpPr>
            <p:spPr>
              <a:xfrm rot="-5400000">
                <a:off x="8544802" y="1492621"/>
                <a:ext cx="335700" cy="2145300"/>
              </a:xfrm>
              <a:prstGeom prst="leftBrace">
                <a:avLst>
                  <a:gd fmla="val 50000" name="adj1"/>
                  <a:gd fmla="val 50000" name="adj2"/>
                </a:avLst>
              </a:prstGeom>
              <a:noFill/>
              <a:ln cap="flat" cmpd="sng" w="19050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300">
                  <a:solidFill>
                    <a:srgbClr val="FFFFFF"/>
                  </a:solidFill>
                </a:endParaRPr>
              </a:p>
            </p:txBody>
          </p:sp>
          <p:sp>
            <p:nvSpPr>
              <p:cNvPr id="223" name="Google Shape;223;p19"/>
              <p:cNvSpPr txBox="1"/>
              <p:nvPr/>
            </p:nvSpPr>
            <p:spPr>
              <a:xfrm>
                <a:off x="8173176" y="2652037"/>
                <a:ext cx="1079100" cy="620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solidFill>
                      <a:srgbClr val="CCCCCC"/>
                    </a:solidFill>
                  </a:rPr>
                  <a:t>8 bits</a:t>
                </a:r>
                <a:endParaRPr sz="1100">
                  <a:solidFill>
                    <a:srgbClr val="CCCCCC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 Initialization ASM</a:t>
            </a:r>
            <a:endParaRPr/>
          </a:p>
        </p:txBody>
      </p:sp>
      <p:sp>
        <p:nvSpPr>
          <p:cNvPr id="229" name="Google Shape;22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20"/>
          <p:cNvSpPr txBox="1"/>
          <p:nvPr/>
        </p:nvSpPr>
        <p:spPr>
          <a:xfrm>
            <a:off x="122800" y="4740775"/>
            <a:ext cx="198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DADAD"/>
                </a:solidFill>
              </a:rPr>
              <a:t>Done by: Mitch</a:t>
            </a:r>
            <a:endParaRPr sz="1200">
              <a:solidFill>
                <a:srgbClr val="ADADAD"/>
              </a:solidFill>
            </a:endParaRPr>
          </a:p>
        </p:txBody>
      </p:sp>
      <p:sp>
        <p:nvSpPr>
          <p:cNvPr id="231" name="Google Shape;231;p20"/>
          <p:cNvSpPr txBox="1"/>
          <p:nvPr/>
        </p:nvSpPr>
        <p:spPr>
          <a:xfrm>
            <a:off x="2006977" y="1323558"/>
            <a:ext cx="1521201" cy="338630"/>
          </a:xfrm>
          <a:prstGeom prst="rect">
            <a:avLst/>
          </a:prstGeom>
          <a:noFill/>
          <a:ln cap="flat" cmpd="sng" w="1905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Start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32" name="Google Shape;232;p20"/>
          <p:cNvSpPr txBox="1"/>
          <p:nvPr/>
        </p:nvSpPr>
        <p:spPr>
          <a:xfrm>
            <a:off x="2006979" y="1943092"/>
            <a:ext cx="1521201" cy="338630"/>
          </a:xfrm>
          <a:prstGeom prst="rect">
            <a:avLst/>
          </a:prstGeom>
          <a:noFill/>
          <a:ln cap="flat" cmpd="sng" w="1905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Camera Boot</a:t>
            </a:r>
            <a:endParaRPr sz="1000">
              <a:solidFill>
                <a:srgbClr val="FFFFFF"/>
              </a:solidFill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1858218" y="2532451"/>
            <a:ext cx="1818719" cy="587737"/>
          </a:xfrm>
          <a:prstGeom prst="flowChartDecision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Camera Initialized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234" name="Google Shape;234;p20"/>
          <p:cNvCxnSpPr>
            <a:stCxn id="233" idx="1"/>
            <a:endCxn id="232" idx="1"/>
          </p:cNvCxnSpPr>
          <p:nvPr/>
        </p:nvCxnSpPr>
        <p:spPr>
          <a:xfrm flipH="1" rot="10800000">
            <a:off x="1858218" y="2112319"/>
            <a:ext cx="148800" cy="714000"/>
          </a:xfrm>
          <a:prstGeom prst="bentConnector3">
            <a:avLst>
              <a:gd fmla="val -391565" name="adj1"/>
            </a:avLst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p20"/>
          <p:cNvSpPr txBox="1"/>
          <p:nvPr/>
        </p:nvSpPr>
        <p:spPr>
          <a:xfrm>
            <a:off x="1301747" y="2551956"/>
            <a:ext cx="63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A9999"/>
                </a:solidFill>
              </a:rPr>
              <a:t>False</a:t>
            </a:r>
            <a:endParaRPr sz="1000">
              <a:solidFill>
                <a:srgbClr val="EA9999"/>
              </a:solidFill>
            </a:endParaRPr>
          </a:p>
        </p:txBody>
      </p:sp>
      <p:cxnSp>
        <p:nvCxnSpPr>
          <p:cNvPr id="236" name="Google Shape;236;p20"/>
          <p:cNvCxnSpPr>
            <a:stCxn id="231" idx="2"/>
            <a:endCxn id="232" idx="0"/>
          </p:cNvCxnSpPr>
          <p:nvPr/>
        </p:nvCxnSpPr>
        <p:spPr>
          <a:xfrm>
            <a:off x="2767578" y="1662188"/>
            <a:ext cx="0" cy="280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20"/>
          <p:cNvCxnSpPr>
            <a:stCxn id="232" idx="2"/>
            <a:endCxn id="233" idx="0"/>
          </p:cNvCxnSpPr>
          <p:nvPr/>
        </p:nvCxnSpPr>
        <p:spPr>
          <a:xfrm>
            <a:off x="2767579" y="2281721"/>
            <a:ext cx="0" cy="250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20"/>
          <p:cNvSpPr txBox="1"/>
          <p:nvPr/>
        </p:nvSpPr>
        <p:spPr>
          <a:xfrm>
            <a:off x="5411904" y="1193429"/>
            <a:ext cx="1521201" cy="338630"/>
          </a:xfrm>
          <a:prstGeom prst="rect">
            <a:avLst/>
          </a:prstGeom>
          <a:noFill/>
          <a:ln cap="flat" cmpd="sng" w="1905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Camera Config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239" name="Google Shape;239;p20"/>
          <p:cNvCxnSpPr>
            <a:stCxn id="233" idx="3"/>
            <a:endCxn id="238" idx="0"/>
          </p:cNvCxnSpPr>
          <p:nvPr/>
        </p:nvCxnSpPr>
        <p:spPr>
          <a:xfrm flipH="1" rot="10800000">
            <a:off x="3676937" y="1193419"/>
            <a:ext cx="2495700" cy="1632900"/>
          </a:xfrm>
          <a:prstGeom prst="bentConnector4">
            <a:avLst>
              <a:gd fmla="val 27423" name="adj1"/>
              <a:gd fmla="val 114578" name="adj2"/>
            </a:avLst>
          </a:prstGeom>
          <a:noFill/>
          <a:ln cap="flat" cmpd="sng" w="19050">
            <a:solidFill>
              <a:srgbClr val="B6D7A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20"/>
          <p:cNvSpPr txBox="1"/>
          <p:nvPr/>
        </p:nvSpPr>
        <p:spPr>
          <a:xfrm>
            <a:off x="3581483" y="2551944"/>
            <a:ext cx="58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</a:rPr>
              <a:t>True</a:t>
            </a:r>
            <a:endParaRPr sz="1000">
              <a:solidFill>
                <a:srgbClr val="B6D7A8"/>
              </a:solidFill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5318371" y="1749169"/>
            <a:ext cx="1708288" cy="267614"/>
          </a:xfrm>
          <a:prstGeom prst="flowChartAlternateProcess">
            <a:avLst/>
          </a:prstGeom>
          <a:noFill/>
          <a:ln cap="flat" cmpd="sng" w="19050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Message Index = 0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242" name="Google Shape;242;p20"/>
          <p:cNvCxnSpPr>
            <a:stCxn id="238" idx="2"/>
            <a:endCxn id="241" idx="0"/>
          </p:cNvCxnSpPr>
          <p:nvPr/>
        </p:nvCxnSpPr>
        <p:spPr>
          <a:xfrm>
            <a:off x="6172504" y="1532059"/>
            <a:ext cx="0" cy="217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20"/>
          <p:cNvSpPr txBox="1"/>
          <p:nvPr/>
        </p:nvSpPr>
        <p:spPr>
          <a:xfrm>
            <a:off x="5411904" y="2264837"/>
            <a:ext cx="1521201" cy="338630"/>
          </a:xfrm>
          <a:prstGeom prst="rect">
            <a:avLst/>
          </a:prstGeom>
          <a:noFill/>
          <a:ln cap="flat" cmpd="sng" w="1905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Send Message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244" name="Google Shape;244;p20"/>
          <p:cNvCxnSpPr>
            <a:stCxn id="241" idx="2"/>
            <a:endCxn id="243" idx="0"/>
          </p:cNvCxnSpPr>
          <p:nvPr/>
        </p:nvCxnSpPr>
        <p:spPr>
          <a:xfrm>
            <a:off x="6172515" y="2016783"/>
            <a:ext cx="0" cy="248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20"/>
          <p:cNvSpPr/>
          <p:nvPr/>
        </p:nvSpPr>
        <p:spPr>
          <a:xfrm>
            <a:off x="5282649" y="2909472"/>
            <a:ext cx="1779731" cy="587737"/>
          </a:xfrm>
          <a:prstGeom prst="flowChartDecision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Message Received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246" name="Google Shape;246;p20"/>
          <p:cNvCxnSpPr>
            <a:stCxn id="245" idx="1"/>
            <a:endCxn id="243" idx="1"/>
          </p:cNvCxnSpPr>
          <p:nvPr/>
        </p:nvCxnSpPr>
        <p:spPr>
          <a:xfrm flipH="1" rot="10800000">
            <a:off x="5282649" y="2434141"/>
            <a:ext cx="129300" cy="769200"/>
          </a:xfrm>
          <a:prstGeom prst="bentConnector3">
            <a:avLst>
              <a:gd fmla="val -422877" name="adj1"/>
            </a:avLst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20"/>
          <p:cNvSpPr txBox="1"/>
          <p:nvPr/>
        </p:nvSpPr>
        <p:spPr>
          <a:xfrm>
            <a:off x="4736533" y="2940932"/>
            <a:ext cx="63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A9999"/>
                </a:solidFill>
              </a:rPr>
              <a:t>False</a:t>
            </a:r>
            <a:endParaRPr sz="1000">
              <a:solidFill>
                <a:srgbClr val="EA9999"/>
              </a:solidFill>
            </a:endParaRPr>
          </a:p>
        </p:txBody>
      </p:sp>
      <p:sp>
        <p:nvSpPr>
          <p:cNvPr id="248" name="Google Shape;248;p20"/>
          <p:cNvSpPr/>
          <p:nvPr/>
        </p:nvSpPr>
        <p:spPr>
          <a:xfrm>
            <a:off x="5272824" y="3690681"/>
            <a:ext cx="1799381" cy="267614"/>
          </a:xfrm>
          <a:prstGeom prst="flowChartAlternateProcess">
            <a:avLst/>
          </a:prstGeom>
          <a:noFill/>
          <a:ln cap="flat" cmpd="sng" w="19050">
            <a:solidFill>
              <a:srgbClr val="D5A6B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Message Index += 1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249" name="Google Shape;249;p20"/>
          <p:cNvCxnSpPr>
            <a:stCxn id="245" idx="3"/>
            <a:endCxn id="248" idx="3"/>
          </p:cNvCxnSpPr>
          <p:nvPr/>
        </p:nvCxnSpPr>
        <p:spPr>
          <a:xfrm>
            <a:off x="7062380" y="3203341"/>
            <a:ext cx="9900" cy="621000"/>
          </a:xfrm>
          <a:prstGeom prst="bentConnector3">
            <a:avLst>
              <a:gd fmla="val 4570315" name="adj1"/>
            </a:avLst>
          </a:prstGeom>
          <a:noFill/>
          <a:ln cap="flat" cmpd="sng" w="19050">
            <a:solidFill>
              <a:srgbClr val="B6D7A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0" name="Google Shape;250;p20"/>
          <p:cNvSpPr txBox="1"/>
          <p:nvPr/>
        </p:nvSpPr>
        <p:spPr>
          <a:xfrm>
            <a:off x="6922540" y="2940930"/>
            <a:ext cx="58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</a:rPr>
              <a:t>True</a:t>
            </a:r>
            <a:endParaRPr sz="1000">
              <a:solidFill>
                <a:srgbClr val="B6D7A8"/>
              </a:solidFill>
            </a:endParaRPr>
          </a:p>
        </p:txBody>
      </p:sp>
      <p:cxnSp>
        <p:nvCxnSpPr>
          <p:cNvPr id="251" name="Google Shape;251;p20"/>
          <p:cNvCxnSpPr>
            <a:stCxn id="243" idx="2"/>
            <a:endCxn id="245" idx="0"/>
          </p:cNvCxnSpPr>
          <p:nvPr/>
        </p:nvCxnSpPr>
        <p:spPr>
          <a:xfrm>
            <a:off x="6172504" y="2603467"/>
            <a:ext cx="0" cy="306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p20"/>
          <p:cNvSpPr/>
          <p:nvPr/>
        </p:nvSpPr>
        <p:spPr>
          <a:xfrm>
            <a:off x="5133590" y="4217441"/>
            <a:ext cx="2077850" cy="587737"/>
          </a:xfrm>
          <a:prstGeom prst="flowChartDecision">
            <a:avLst/>
          </a:prstGeom>
          <a:noFill/>
          <a:ln cap="flat" cmpd="sng" w="1905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More Messages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253" name="Google Shape;253;p20"/>
          <p:cNvCxnSpPr>
            <a:stCxn id="252" idx="3"/>
            <a:endCxn id="243" idx="3"/>
          </p:cNvCxnSpPr>
          <p:nvPr/>
        </p:nvCxnSpPr>
        <p:spPr>
          <a:xfrm rot="10800000">
            <a:off x="6933040" y="2434109"/>
            <a:ext cx="278400" cy="2077200"/>
          </a:xfrm>
          <a:prstGeom prst="bentConnector3">
            <a:avLst>
              <a:gd fmla="val -199577" name="adj1"/>
            </a:avLst>
          </a:prstGeom>
          <a:noFill/>
          <a:ln cap="flat" cmpd="sng" w="19050">
            <a:solidFill>
              <a:srgbClr val="B6D7A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20"/>
          <p:cNvSpPr txBox="1"/>
          <p:nvPr/>
        </p:nvSpPr>
        <p:spPr>
          <a:xfrm>
            <a:off x="7103211" y="4248859"/>
            <a:ext cx="58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6D7A8"/>
                </a:solidFill>
              </a:rPr>
              <a:t>True</a:t>
            </a:r>
            <a:endParaRPr sz="1000">
              <a:solidFill>
                <a:srgbClr val="B6D7A8"/>
              </a:solidFill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2006965" y="4342003"/>
            <a:ext cx="1521300" cy="338700"/>
          </a:xfrm>
          <a:prstGeom prst="rect">
            <a:avLst/>
          </a:prstGeom>
          <a:noFill/>
          <a:ln cap="flat" cmpd="sng" w="1905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Done</a:t>
            </a:r>
            <a:endParaRPr sz="1000">
              <a:solidFill>
                <a:srgbClr val="FFFFFF"/>
              </a:solidFill>
            </a:endParaRPr>
          </a:p>
        </p:txBody>
      </p:sp>
      <p:cxnSp>
        <p:nvCxnSpPr>
          <p:cNvPr id="256" name="Google Shape;256;p20"/>
          <p:cNvCxnSpPr>
            <a:stCxn id="252" idx="1"/>
            <a:endCxn id="255" idx="3"/>
          </p:cNvCxnSpPr>
          <p:nvPr/>
        </p:nvCxnSpPr>
        <p:spPr>
          <a:xfrm rot="10800000">
            <a:off x="3528290" y="4511309"/>
            <a:ext cx="1605300" cy="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7" name="Google Shape;257;p20"/>
          <p:cNvSpPr txBox="1"/>
          <p:nvPr/>
        </p:nvSpPr>
        <p:spPr>
          <a:xfrm>
            <a:off x="4500260" y="4234034"/>
            <a:ext cx="63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EA9999"/>
                </a:solidFill>
              </a:rPr>
              <a:t>False</a:t>
            </a:r>
            <a:endParaRPr sz="1000">
              <a:solidFill>
                <a:srgbClr val="EA9999"/>
              </a:solidFill>
            </a:endParaRPr>
          </a:p>
        </p:txBody>
      </p:sp>
      <p:cxnSp>
        <p:nvCxnSpPr>
          <p:cNvPr id="258" name="Google Shape;258;p20"/>
          <p:cNvCxnSpPr>
            <a:stCxn id="248" idx="2"/>
            <a:endCxn id="252" idx="0"/>
          </p:cNvCxnSpPr>
          <p:nvPr/>
        </p:nvCxnSpPr>
        <p:spPr>
          <a:xfrm>
            <a:off x="6172515" y="3958294"/>
            <a:ext cx="0" cy="259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/>
          <p:nvPr/>
        </p:nvSpPr>
        <p:spPr>
          <a:xfrm>
            <a:off x="6033675" y="4545225"/>
            <a:ext cx="724200" cy="393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urier New"/>
                <a:ea typeface="Courier New"/>
                <a:cs typeface="Courier New"/>
                <a:sym typeface="Courier New"/>
              </a:rPr>
              <a:t>D[11:0]    Q</a:t>
            </a:r>
            <a:endParaRPr b="1"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urier New"/>
                <a:ea typeface="Courier New"/>
                <a:cs typeface="Courier New"/>
                <a:sym typeface="Courier New"/>
              </a:rPr>
              <a:t>&gt; clk</a:t>
            </a:r>
            <a:endParaRPr b="1"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4" name="Google Shape;264;p21"/>
          <p:cNvSpPr txBox="1"/>
          <p:nvPr/>
        </p:nvSpPr>
        <p:spPr>
          <a:xfrm>
            <a:off x="2300550" y="1829050"/>
            <a:ext cx="9615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vsync == 1</a:t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Google Shape;265;p21"/>
          <p:cNvSpPr txBox="1"/>
          <p:nvPr>
            <p:ph type="title"/>
          </p:nvPr>
        </p:nvSpPr>
        <p:spPr>
          <a:xfrm>
            <a:off x="311700" y="445025"/>
            <a:ext cx="596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Management - Control Logic</a:t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6643874" y="158910"/>
            <a:ext cx="2380714" cy="1007100"/>
            <a:chOff x="6643874" y="158910"/>
            <a:chExt cx="2380714" cy="1007100"/>
          </a:xfrm>
        </p:grpSpPr>
        <p:sp>
          <p:nvSpPr>
            <p:cNvPr id="267" name="Google Shape;267;p21"/>
            <p:cNvSpPr/>
            <p:nvPr/>
          </p:nvSpPr>
          <p:spPr>
            <a:xfrm>
              <a:off x="7156060" y="158910"/>
              <a:ext cx="1799700" cy="1007100"/>
            </a:xfrm>
            <a:prstGeom prst="roundRect">
              <a:avLst>
                <a:gd fmla="val 7046" name="adj"/>
              </a:avLst>
            </a:prstGeom>
            <a:solidFill>
              <a:srgbClr val="1C4587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8" name="Google Shape;268;p21"/>
            <p:cNvCxnSpPr>
              <a:endCxn id="269" idx="1"/>
            </p:cNvCxnSpPr>
            <p:nvPr/>
          </p:nvCxnSpPr>
          <p:spPr>
            <a:xfrm flipH="1" rot="10800000">
              <a:off x="6892959" y="733998"/>
              <a:ext cx="294600" cy="921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0" name="Google Shape;270;p21"/>
            <p:cNvCxnSpPr>
              <a:stCxn id="271" idx="1"/>
            </p:cNvCxnSpPr>
            <p:nvPr/>
          </p:nvCxnSpPr>
          <p:spPr>
            <a:xfrm rot="10800000">
              <a:off x="6901359" y="928284"/>
              <a:ext cx="286200" cy="95100"/>
            </a:xfrm>
            <a:prstGeom prst="bent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272" name="Google Shape;27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6643874" y="690315"/>
              <a:ext cx="384851" cy="384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21"/>
            <p:cNvSpPr/>
            <p:nvPr/>
          </p:nvSpPr>
          <p:spPr>
            <a:xfrm>
              <a:off x="7187559" y="622698"/>
              <a:ext cx="330600" cy="2226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I2C</a:t>
              </a:r>
              <a:endParaRPr sz="600"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7187559" y="912084"/>
              <a:ext cx="330600" cy="2226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Ctrl</a:t>
              </a:r>
              <a:endParaRPr sz="600"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7187559" y="316065"/>
              <a:ext cx="330600" cy="222600"/>
            </a:xfrm>
            <a:prstGeom prst="roundRect">
              <a:avLst>
                <a:gd fmla="val 16667" name="adj"/>
              </a:avLst>
            </a:prstGeom>
            <a:solidFill>
              <a:srgbClr val="666666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ROM</a:t>
              </a:r>
              <a:endParaRPr sz="600"/>
            </a:p>
          </p:txBody>
        </p:sp>
        <p:cxnSp>
          <p:nvCxnSpPr>
            <p:cNvPr id="274" name="Google Shape;274;p21"/>
            <p:cNvCxnSpPr>
              <a:stCxn id="269" idx="0"/>
              <a:endCxn id="273" idx="2"/>
            </p:cNvCxnSpPr>
            <p:nvPr/>
          </p:nvCxnSpPr>
          <p:spPr>
            <a:xfrm rot="10800000">
              <a:off x="7352859" y="538698"/>
              <a:ext cx="0" cy="840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5" name="Google Shape;275;p21"/>
            <p:cNvSpPr/>
            <p:nvPr/>
          </p:nvSpPr>
          <p:spPr>
            <a:xfrm>
              <a:off x="7780109" y="912084"/>
              <a:ext cx="690000" cy="222600"/>
            </a:xfrm>
            <a:prstGeom prst="roundRect">
              <a:avLst>
                <a:gd fmla="val 16667" name="adj"/>
              </a:avLst>
            </a:prstGeom>
            <a:solidFill>
              <a:srgbClr val="61616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Part</a:t>
              </a:r>
              <a:endParaRPr sz="600"/>
            </a:p>
          </p:txBody>
        </p:sp>
        <p:cxnSp>
          <p:nvCxnSpPr>
            <p:cNvPr id="276" name="Google Shape;276;p21"/>
            <p:cNvCxnSpPr>
              <a:stCxn id="271" idx="3"/>
              <a:endCxn id="275" idx="1"/>
            </p:cNvCxnSpPr>
            <p:nvPr/>
          </p:nvCxnSpPr>
          <p:spPr>
            <a:xfrm>
              <a:off x="7518159" y="1023384"/>
              <a:ext cx="2619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77" name="Google Shape;277;p21"/>
            <p:cNvSpPr/>
            <p:nvPr/>
          </p:nvSpPr>
          <p:spPr>
            <a:xfrm>
              <a:off x="7848588" y="190259"/>
              <a:ext cx="690000" cy="293700"/>
            </a:xfrm>
            <a:prstGeom prst="roundRect">
              <a:avLst>
                <a:gd fmla="val 16667" name="adj"/>
              </a:avLst>
            </a:prstGeom>
            <a:solidFill>
              <a:srgbClr val="61616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Full</a:t>
              </a:r>
              <a:endParaRPr sz="600"/>
            </a:p>
          </p:txBody>
        </p:sp>
        <p:cxnSp>
          <p:nvCxnSpPr>
            <p:cNvPr id="278" name="Google Shape;278;p21"/>
            <p:cNvCxnSpPr>
              <a:stCxn id="271" idx="3"/>
              <a:endCxn id="279" idx="1"/>
            </p:cNvCxnSpPr>
            <p:nvPr/>
          </p:nvCxnSpPr>
          <p:spPr>
            <a:xfrm flipH="1" rot="10800000">
              <a:off x="7518159" y="288384"/>
              <a:ext cx="196500" cy="735000"/>
            </a:xfrm>
            <a:prstGeom prst="bentConnector3">
              <a:avLst>
                <a:gd fmla="val 49981" name="adj1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0" name="Google Shape;280;p21"/>
            <p:cNvCxnSpPr>
              <a:stCxn id="281" idx="2"/>
              <a:endCxn id="277" idx="1"/>
            </p:cNvCxnSpPr>
            <p:nvPr/>
          </p:nvCxnSpPr>
          <p:spPr>
            <a:xfrm>
              <a:off x="7799482" y="336886"/>
              <a:ext cx="49200" cy="30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82" name="Google Shape;282;p21"/>
            <p:cNvGrpSpPr/>
            <p:nvPr/>
          </p:nvGrpSpPr>
          <p:grpSpPr>
            <a:xfrm>
              <a:off x="7714583" y="201085"/>
              <a:ext cx="84899" cy="271602"/>
              <a:chOff x="3896825" y="1777225"/>
              <a:chExt cx="283470" cy="906850"/>
            </a:xfrm>
          </p:grpSpPr>
          <p:sp>
            <p:nvSpPr>
              <p:cNvPr id="281" name="Google Shape;281;p21"/>
              <p:cNvSpPr/>
              <p:nvPr/>
            </p:nvSpPr>
            <p:spPr>
              <a:xfrm rot="-5400000">
                <a:off x="3585170" y="2088950"/>
                <a:ext cx="906850" cy="283400"/>
              </a:xfrm>
              <a:prstGeom prst="flowChartManualOperation">
                <a:avLst/>
              </a:prstGeom>
              <a:solidFill>
                <a:srgbClr val="616161"/>
              </a:solidFill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1"/>
              <p:cNvSpPr/>
              <p:nvPr/>
            </p:nvSpPr>
            <p:spPr>
              <a:xfrm>
                <a:off x="3896825" y="2290650"/>
                <a:ext cx="2448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1"/>
              <p:cNvSpPr/>
              <p:nvPr/>
            </p:nvSpPr>
            <p:spPr>
              <a:xfrm>
                <a:off x="3896825" y="1946475"/>
                <a:ext cx="244800" cy="2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4" name="Google Shape;284;p21"/>
            <p:cNvSpPr/>
            <p:nvPr/>
          </p:nvSpPr>
          <p:spPr>
            <a:xfrm>
              <a:off x="8086164" y="563433"/>
              <a:ext cx="330600" cy="171300"/>
            </a:xfrm>
            <a:prstGeom prst="roundRect">
              <a:avLst>
                <a:gd fmla="val 16667" name="adj"/>
              </a:avLst>
            </a:prstGeom>
            <a:solidFill>
              <a:srgbClr val="61616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Kern</a:t>
              </a:r>
              <a:endParaRPr sz="600"/>
            </a:p>
          </p:txBody>
        </p:sp>
        <p:cxnSp>
          <p:nvCxnSpPr>
            <p:cNvPr id="285" name="Google Shape;285;p21"/>
            <p:cNvCxnSpPr>
              <a:stCxn id="284" idx="1"/>
            </p:cNvCxnSpPr>
            <p:nvPr/>
          </p:nvCxnSpPr>
          <p:spPr>
            <a:xfrm rot="10800000">
              <a:off x="7943364" y="649083"/>
              <a:ext cx="1428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21"/>
            <p:cNvCxnSpPr>
              <a:stCxn id="275" idx="3"/>
              <a:endCxn id="287" idx="1"/>
            </p:cNvCxnSpPr>
            <p:nvPr/>
          </p:nvCxnSpPr>
          <p:spPr>
            <a:xfrm rot="10800000">
              <a:off x="7972709" y="814884"/>
              <a:ext cx="497400" cy="208500"/>
            </a:xfrm>
            <a:prstGeom prst="bentConnector3">
              <a:avLst>
                <a:gd fmla="val -47874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288" name="Google Shape;288;p21"/>
            <p:cNvGrpSpPr/>
            <p:nvPr/>
          </p:nvGrpSpPr>
          <p:grpSpPr>
            <a:xfrm>
              <a:off x="7822842" y="558573"/>
              <a:ext cx="164763" cy="326914"/>
              <a:chOff x="4475575" y="2548475"/>
              <a:chExt cx="561181" cy="1209000"/>
            </a:xfrm>
          </p:grpSpPr>
          <p:grpSp>
            <p:nvGrpSpPr>
              <p:cNvPr id="289" name="Google Shape;289;p21"/>
              <p:cNvGrpSpPr/>
              <p:nvPr/>
            </p:nvGrpSpPr>
            <p:grpSpPr>
              <a:xfrm flipH="1">
                <a:off x="4475575" y="2548475"/>
                <a:ext cx="519600" cy="1209000"/>
                <a:chOff x="5847175" y="2243675"/>
                <a:chExt cx="519600" cy="1209000"/>
              </a:xfrm>
            </p:grpSpPr>
            <p:sp>
              <p:nvSpPr>
                <p:cNvPr id="290" name="Google Shape;290;p21"/>
                <p:cNvSpPr/>
                <p:nvPr/>
              </p:nvSpPr>
              <p:spPr>
                <a:xfrm rot="5400000">
                  <a:off x="5502475" y="2588375"/>
                  <a:ext cx="1209000" cy="519600"/>
                </a:xfrm>
                <a:prstGeom prst="trapezoid">
                  <a:avLst>
                    <a:gd fmla="val 68139" name="adj"/>
                  </a:avLst>
                </a:prstGeom>
                <a:solidFill>
                  <a:srgbClr val="616161"/>
                </a:solidFill>
                <a:ln cap="flat" cmpd="sng" w="19050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0"/>
                    <a:t>ALU</a:t>
                  </a:r>
                  <a:endParaRPr sz="600"/>
                </a:p>
              </p:txBody>
            </p:sp>
            <p:sp>
              <p:nvSpPr>
                <p:cNvPr id="287" name="Google Shape;287;p21"/>
                <p:cNvSpPr/>
                <p:nvPr/>
              </p:nvSpPr>
              <p:spPr>
                <a:xfrm>
                  <a:off x="5856575" y="3130700"/>
                  <a:ext cx="244800" cy="122400"/>
                </a:xfrm>
                <a:prstGeom prst="rect">
                  <a:avLst/>
                </a:prstGeom>
                <a:solidFill>
                  <a:srgbClr val="61616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91" name="Google Shape;291;p21"/>
              <p:cNvSpPr/>
              <p:nvPr/>
            </p:nvSpPr>
            <p:spPr>
              <a:xfrm flipH="1" rot="-5400000">
                <a:off x="4777406" y="3053825"/>
                <a:ext cx="320400" cy="198300"/>
              </a:xfrm>
              <a:prstGeom prst="triangle">
                <a:avLst>
                  <a:gd fmla="val 50000" name="adj"/>
                </a:avLst>
              </a:prstGeom>
              <a:solidFill>
                <a:srgbClr val="1C45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92" name="Google Shape;292;p21"/>
            <p:cNvCxnSpPr>
              <a:stCxn id="283" idx="1"/>
              <a:endCxn id="290" idx="0"/>
            </p:cNvCxnSpPr>
            <p:nvPr/>
          </p:nvCxnSpPr>
          <p:spPr>
            <a:xfrm>
              <a:off x="7714583" y="391515"/>
              <a:ext cx="108300" cy="330600"/>
            </a:xfrm>
            <a:prstGeom prst="bentConnector3">
              <a:avLst>
                <a:gd fmla="val -37334" name="adj1"/>
              </a:avLst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3" name="Google Shape;293;p21"/>
            <p:cNvSpPr/>
            <p:nvPr/>
          </p:nvSpPr>
          <p:spPr>
            <a:xfrm>
              <a:off x="8591389" y="225666"/>
              <a:ext cx="330600" cy="222600"/>
            </a:xfrm>
            <a:prstGeom prst="roundRect">
              <a:avLst>
                <a:gd fmla="val 16667" name="adj"/>
              </a:avLst>
            </a:prstGeom>
            <a:solidFill>
              <a:srgbClr val="616161"/>
            </a:solidFill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VGA</a:t>
              </a:r>
              <a:endParaRPr sz="600"/>
            </a:p>
          </p:txBody>
        </p:sp>
        <p:cxnSp>
          <p:nvCxnSpPr>
            <p:cNvPr id="294" name="Google Shape;294;p21"/>
            <p:cNvCxnSpPr>
              <a:stCxn id="277" idx="3"/>
              <a:endCxn id="293" idx="1"/>
            </p:cNvCxnSpPr>
            <p:nvPr/>
          </p:nvCxnSpPr>
          <p:spPr>
            <a:xfrm>
              <a:off x="8538588" y="337109"/>
              <a:ext cx="528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5" name="Google Shape;295;p21"/>
            <p:cNvCxnSpPr>
              <a:stCxn id="293" idx="3"/>
            </p:cNvCxnSpPr>
            <p:nvPr/>
          </p:nvCxnSpPr>
          <p:spPr>
            <a:xfrm>
              <a:off x="8921989" y="336966"/>
              <a:ext cx="102600" cy="0"/>
            </a:xfrm>
            <a:prstGeom prst="straightConnector1">
              <a:avLst/>
            </a:prstGeom>
            <a:noFill/>
            <a:ln cap="flat" cmpd="sng" w="2857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6" name="Google Shape;296;p21"/>
          <p:cNvSpPr/>
          <p:nvPr/>
        </p:nvSpPr>
        <p:spPr>
          <a:xfrm>
            <a:off x="8086175" y="760433"/>
            <a:ext cx="330600" cy="112500"/>
          </a:xfrm>
          <a:prstGeom prst="roundRect">
            <a:avLst>
              <a:gd fmla="val 16667" name="adj"/>
            </a:avLst>
          </a:prstGeom>
          <a:solidFill>
            <a:srgbClr val="61616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Conv</a:t>
            </a:r>
            <a:endParaRPr sz="600"/>
          </a:p>
        </p:txBody>
      </p:sp>
      <p:sp>
        <p:nvSpPr>
          <p:cNvPr id="297" name="Google Shape;29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21"/>
          <p:cNvSpPr txBox="1"/>
          <p:nvPr/>
        </p:nvSpPr>
        <p:spPr>
          <a:xfrm>
            <a:off x="122800" y="4740775"/>
            <a:ext cx="198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DADAD"/>
                </a:solidFill>
              </a:rPr>
              <a:t>Done by: Will K</a:t>
            </a:r>
            <a:endParaRPr sz="1200">
              <a:solidFill>
                <a:srgbClr val="ADADAD"/>
              </a:solidFill>
            </a:endParaRPr>
          </a:p>
        </p:txBody>
      </p:sp>
      <p:sp>
        <p:nvSpPr>
          <p:cNvPr id="299" name="Google Shape;299;p21"/>
          <p:cNvSpPr/>
          <p:nvPr/>
        </p:nvSpPr>
        <p:spPr>
          <a:xfrm>
            <a:off x="1695600" y="1973950"/>
            <a:ext cx="723600" cy="3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IDLE</a:t>
            </a:r>
            <a:endParaRPr sz="1000"/>
          </a:p>
        </p:txBody>
      </p:sp>
      <p:sp>
        <p:nvSpPr>
          <p:cNvPr id="300" name="Google Shape;300;p21"/>
          <p:cNvSpPr txBox="1"/>
          <p:nvPr/>
        </p:nvSpPr>
        <p:spPr>
          <a:xfrm>
            <a:off x="2419500" y="2130850"/>
            <a:ext cx="72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vcnt=</a:t>
            </a:r>
            <a:r>
              <a:rPr lang="en" sz="9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endParaRPr sz="950">
              <a:solidFill>
                <a:srgbClr val="D1696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hcnt=</a:t>
            </a:r>
            <a:r>
              <a:rPr lang="en" sz="9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endParaRPr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 =</a:t>
            </a:r>
            <a:r>
              <a:rPr lang="en" sz="9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endParaRPr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pop =</a:t>
            </a:r>
            <a:r>
              <a:rPr lang="en" sz="9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endParaRPr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1" name="Google Shape;301;p21"/>
          <p:cNvSpPr/>
          <p:nvPr/>
        </p:nvSpPr>
        <p:spPr>
          <a:xfrm>
            <a:off x="3143400" y="1973950"/>
            <a:ext cx="723600" cy="3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HREF</a:t>
            </a:r>
            <a:endParaRPr sz="1000"/>
          </a:p>
        </p:txBody>
      </p:sp>
      <p:sp>
        <p:nvSpPr>
          <p:cNvPr id="302" name="Google Shape;302;p21"/>
          <p:cNvSpPr/>
          <p:nvPr/>
        </p:nvSpPr>
        <p:spPr>
          <a:xfrm>
            <a:off x="4591200" y="1973950"/>
            <a:ext cx="723600" cy="3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BYTE0</a:t>
            </a:r>
            <a:endParaRPr sz="1000"/>
          </a:p>
        </p:txBody>
      </p:sp>
      <p:sp>
        <p:nvSpPr>
          <p:cNvPr id="303" name="Google Shape;303;p21"/>
          <p:cNvSpPr/>
          <p:nvPr/>
        </p:nvSpPr>
        <p:spPr>
          <a:xfrm>
            <a:off x="6039000" y="1973950"/>
            <a:ext cx="723600" cy="3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BYTE1</a:t>
            </a:r>
            <a:endParaRPr sz="1000"/>
          </a:p>
        </p:txBody>
      </p:sp>
      <p:sp>
        <p:nvSpPr>
          <p:cNvPr id="304" name="Google Shape;304;p21"/>
          <p:cNvSpPr/>
          <p:nvPr/>
        </p:nvSpPr>
        <p:spPr>
          <a:xfrm>
            <a:off x="7486800" y="1973950"/>
            <a:ext cx="723600" cy="31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POP</a:t>
            </a:r>
            <a:endParaRPr sz="1000"/>
          </a:p>
        </p:txBody>
      </p:sp>
      <p:cxnSp>
        <p:nvCxnSpPr>
          <p:cNvPr id="305" name="Google Shape;305;p21"/>
          <p:cNvCxnSpPr>
            <a:stCxn id="299" idx="3"/>
            <a:endCxn id="301" idx="1"/>
          </p:cNvCxnSpPr>
          <p:nvPr/>
        </p:nvCxnSpPr>
        <p:spPr>
          <a:xfrm>
            <a:off x="2419200" y="2130850"/>
            <a:ext cx="724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6" name="Google Shape;306;p21"/>
          <p:cNvCxnSpPr>
            <a:stCxn id="301" idx="3"/>
            <a:endCxn id="302" idx="1"/>
          </p:cNvCxnSpPr>
          <p:nvPr/>
        </p:nvCxnSpPr>
        <p:spPr>
          <a:xfrm>
            <a:off x="3867000" y="2130850"/>
            <a:ext cx="724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21"/>
          <p:cNvCxnSpPr/>
          <p:nvPr/>
        </p:nvCxnSpPr>
        <p:spPr>
          <a:xfrm>
            <a:off x="5314800" y="2130850"/>
            <a:ext cx="724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21"/>
          <p:cNvCxnSpPr/>
          <p:nvPr/>
        </p:nvCxnSpPr>
        <p:spPr>
          <a:xfrm>
            <a:off x="6762600" y="2130850"/>
            <a:ext cx="724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21"/>
          <p:cNvSpPr txBox="1"/>
          <p:nvPr/>
        </p:nvSpPr>
        <p:spPr>
          <a:xfrm>
            <a:off x="3867300" y="2130850"/>
            <a:ext cx="72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hcnt=</a:t>
            </a:r>
            <a:r>
              <a:rPr lang="en" sz="9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endParaRPr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 =</a:t>
            </a:r>
            <a:r>
              <a:rPr lang="en" sz="9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endParaRPr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pop =</a:t>
            </a:r>
            <a:r>
              <a:rPr lang="en" sz="9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endParaRPr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0" name="Google Shape;310;p21"/>
          <p:cNvSpPr txBox="1"/>
          <p:nvPr/>
        </p:nvSpPr>
        <p:spPr>
          <a:xfrm>
            <a:off x="5315100" y="2130850"/>
            <a:ext cx="72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 =</a:t>
            </a:r>
            <a:r>
              <a:rPr lang="en" sz="9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9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pop =</a:t>
            </a:r>
            <a:r>
              <a:rPr lang="en" sz="9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endParaRPr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1" name="Google Shape;311;p21"/>
          <p:cNvSpPr txBox="1"/>
          <p:nvPr/>
        </p:nvSpPr>
        <p:spPr>
          <a:xfrm>
            <a:off x="6762900" y="2130850"/>
            <a:ext cx="72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hcnt</a:t>
            </a:r>
            <a:r>
              <a:rPr lang="en" sz="9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endParaRPr sz="9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cnt</a:t>
            </a:r>
            <a:r>
              <a:rPr lang="en" sz="9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endParaRPr sz="950">
              <a:solidFill>
                <a:srgbClr val="6161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 =</a:t>
            </a:r>
            <a:r>
              <a:rPr lang="en" sz="9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sz="9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pop =</a:t>
            </a:r>
            <a:r>
              <a:rPr lang="en" sz="9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endParaRPr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12" name="Google Shape;312;p21"/>
          <p:cNvCxnSpPr>
            <a:stCxn id="304" idx="2"/>
            <a:endCxn id="301" idx="2"/>
          </p:cNvCxnSpPr>
          <p:nvPr/>
        </p:nvCxnSpPr>
        <p:spPr>
          <a:xfrm rot="5400000">
            <a:off x="5676600" y="116350"/>
            <a:ext cx="600" cy="4343400"/>
          </a:xfrm>
          <a:prstGeom prst="bentConnector3">
            <a:avLst>
              <a:gd fmla="val 1912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21"/>
          <p:cNvCxnSpPr>
            <a:stCxn id="301" idx="0"/>
            <a:endCxn id="299" idx="0"/>
          </p:cNvCxnSpPr>
          <p:nvPr/>
        </p:nvCxnSpPr>
        <p:spPr>
          <a:xfrm rot="5400000">
            <a:off x="2781000" y="1250350"/>
            <a:ext cx="600" cy="1447800"/>
          </a:xfrm>
          <a:prstGeom prst="bentConnector3">
            <a:avLst>
              <a:gd fmla="val -111945833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21"/>
          <p:cNvCxnSpPr>
            <a:stCxn id="302" idx="2"/>
            <a:endCxn id="301" idx="2"/>
          </p:cNvCxnSpPr>
          <p:nvPr/>
        </p:nvCxnSpPr>
        <p:spPr>
          <a:xfrm rot="5400000">
            <a:off x="4228800" y="1564150"/>
            <a:ext cx="600" cy="1447800"/>
          </a:xfrm>
          <a:prstGeom prst="bentConnector3">
            <a:avLst>
              <a:gd fmla="val 111083333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21"/>
          <p:cNvCxnSpPr>
            <a:stCxn id="303" idx="0"/>
            <a:endCxn id="302" idx="0"/>
          </p:cNvCxnSpPr>
          <p:nvPr/>
        </p:nvCxnSpPr>
        <p:spPr>
          <a:xfrm rot="5400000">
            <a:off x="5676600" y="1250350"/>
            <a:ext cx="600" cy="1447800"/>
          </a:xfrm>
          <a:prstGeom prst="bentConnector3">
            <a:avLst>
              <a:gd fmla="val -10950416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21"/>
          <p:cNvSpPr txBox="1"/>
          <p:nvPr/>
        </p:nvSpPr>
        <p:spPr>
          <a:xfrm>
            <a:off x="5315100" y="3434500"/>
            <a:ext cx="72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 =</a:t>
            </a:r>
            <a:r>
              <a:rPr lang="en" sz="9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endParaRPr sz="9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pop =</a:t>
            </a:r>
            <a:r>
              <a:rPr lang="en" sz="9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 1</a:t>
            </a:r>
            <a:endParaRPr sz="9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7" name="Google Shape;317;p21"/>
          <p:cNvSpPr txBox="1"/>
          <p:nvPr/>
        </p:nvSpPr>
        <p:spPr>
          <a:xfrm>
            <a:off x="5315100" y="1283500"/>
            <a:ext cx="72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hcnt</a:t>
            </a:r>
            <a:r>
              <a:rPr lang="en" sz="9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++</a:t>
            </a:r>
            <a:endParaRPr sz="950">
              <a:solidFill>
                <a:srgbClr val="61616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 =</a:t>
            </a:r>
            <a:r>
              <a:rPr lang="en" sz="9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endParaRPr sz="9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pop =</a:t>
            </a:r>
            <a:r>
              <a:rPr lang="en" sz="9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endParaRPr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8" name="Google Shape;318;p21"/>
          <p:cNvSpPr txBox="1"/>
          <p:nvPr/>
        </p:nvSpPr>
        <p:spPr>
          <a:xfrm>
            <a:off x="2419500" y="1283500"/>
            <a:ext cx="72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hcnt=</a:t>
            </a:r>
            <a:r>
              <a:rPr lang="en" sz="9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endParaRPr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 =</a:t>
            </a:r>
            <a:r>
              <a:rPr lang="en" sz="9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endParaRPr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pop =</a:t>
            </a:r>
            <a:r>
              <a:rPr lang="en" sz="9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endParaRPr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19" name="Google Shape;319;p21"/>
          <p:cNvSpPr txBox="1"/>
          <p:nvPr/>
        </p:nvSpPr>
        <p:spPr>
          <a:xfrm>
            <a:off x="3867300" y="2892850"/>
            <a:ext cx="72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wen =</a:t>
            </a:r>
            <a:r>
              <a:rPr lang="en" sz="9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6A9955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sz="950">
              <a:solidFill>
                <a:srgbClr val="6A995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pop =</a:t>
            </a:r>
            <a:r>
              <a:rPr lang="en" sz="950">
                <a:solidFill>
                  <a:srgbClr val="D16969"/>
                </a:solidFill>
                <a:latin typeface="Courier New"/>
                <a:ea typeface="Courier New"/>
                <a:cs typeface="Courier New"/>
                <a:sym typeface="Courier New"/>
              </a:rPr>
              <a:t> 0</a:t>
            </a:r>
            <a:endParaRPr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0" name="Google Shape;320;p21"/>
          <p:cNvSpPr txBox="1"/>
          <p:nvPr/>
        </p:nvSpPr>
        <p:spPr>
          <a:xfrm>
            <a:off x="2300550" y="990850"/>
            <a:ext cx="9615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vcnt</a:t>
            </a:r>
            <a:r>
              <a:rPr lang="en" sz="9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==480</a:t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1" name="Google Shape;321;p21"/>
          <p:cNvSpPr txBox="1"/>
          <p:nvPr/>
        </p:nvSpPr>
        <p:spPr>
          <a:xfrm>
            <a:off x="3748350" y="1829050"/>
            <a:ext cx="9615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2" name="Google Shape;322;p21"/>
          <p:cNvSpPr txBox="1"/>
          <p:nvPr/>
        </p:nvSpPr>
        <p:spPr>
          <a:xfrm>
            <a:off x="5196150" y="1829050"/>
            <a:ext cx="9615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href == 1</a:t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3" name="Google Shape;323;p21"/>
          <p:cNvSpPr txBox="1"/>
          <p:nvPr/>
        </p:nvSpPr>
        <p:spPr>
          <a:xfrm>
            <a:off x="3748350" y="2667250"/>
            <a:ext cx="9615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Google Shape;324;p21"/>
          <p:cNvSpPr txBox="1"/>
          <p:nvPr/>
        </p:nvSpPr>
        <p:spPr>
          <a:xfrm>
            <a:off x="5196150" y="990850"/>
            <a:ext cx="9615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5" name="Google Shape;325;p21"/>
          <p:cNvSpPr txBox="1"/>
          <p:nvPr/>
        </p:nvSpPr>
        <p:spPr>
          <a:xfrm>
            <a:off x="6643950" y="1829050"/>
            <a:ext cx="9615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hcnt==640</a:t>
            </a:r>
            <a:endParaRPr sz="95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26" name="Google Shape;326;p21"/>
          <p:cNvCxnSpPr/>
          <p:nvPr/>
        </p:nvCxnSpPr>
        <p:spPr>
          <a:xfrm>
            <a:off x="971400" y="2130850"/>
            <a:ext cx="7242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7" name="Google Shape;3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75" y="2929750"/>
            <a:ext cx="2242200" cy="1752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sp>
        <p:nvSpPr>
          <p:cNvPr id="328" name="Google Shape;328;p21"/>
          <p:cNvSpPr/>
          <p:nvPr/>
        </p:nvSpPr>
        <p:spPr>
          <a:xfrm>
            <a:off x="4904475" y="4181750"/>
            <a:ext cx="724200" cy="3936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4570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urier New"/>
                <a:ea typeface="Courier New"/>
                <a:cs typeface="Courier New"/>
                <a:sym typeface="Courier New"/>
              </a:rPr>
              <a:t>D[3:0]    Q</a:t>
            </a:r>
            <a:endParaRPr b="1"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Courier New"/>
                <a:ea typeface="Courier New"/>
                <a:cs typeface="Courier New"/>
                <a:sym typeface="Courier New"/>
              </a:rPr>
              <a:t>&gt; clk</a:t>
            </a:r>
            <a:endParaRPr b="1"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9" name="Google Shape;329;p21"/>
          <p:cNvSpPr txBox="1"/>
          <p:nvPr/>
        </p:nvSpPr>
        <p:spPr>
          <a:xfrm>
            <a:off x="3023400" y="4576275"/>
            <a:ext cx="1447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[7:0] stream_in</a:t>
            </a:r>
            <a:endParaRPr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30" name="Google Shape;330;p21"/>
          <p:cNvCxnSpPr>
            <a:stCxn id="329" idx="3"/>
            <a:endCxn id="328" idx="1"/>
          </p:cNvCxnSpPr>
          <p:nvPr/>
        </p:nvCxnSpPr>
        <p:spPr>
          <a:xfrm flipH="1" rot="10800000">
            <a:off x="4471200" y="4378425"/>
            <a:ext cx="433200" cy="363300"/>
          </a:xfrm>
          <a:prstGeom prst="bentConnector3">
            <a:avLst>
              <a:gd fmla="val 50009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21"/>
          <p:cNvSpPr txBox="1"/>
          <p:nvPr/>
        </p:nvSpPr>
        <p:spPr>
          <a:xfrm>
            <a:off x="7062000" y="4576275"/>
            <a:ext cx="14478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[11:0] d_out</a:t>
            </a:r>
            <a:endParaRPr sz="95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332" name="Google Shape;332;p21"/>
          <p:cNvCxnSpPr>
            <a:stCxn id="328" idx="3"/>
            <a:endCxn id="263" idx="1"/>
          </p:cNvCxnSpPr>
          <p:nvPr/>
        </p:nvCxnSpPr>
        <p:spPr>
          <a:xfrm>
            <a:off x="5628675" y="4378550"/>
            <a:ext cx="405000" cy="363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3" name="Google Shape;333;p21"/>
          <p:cNvCxnSpPr>
            <a:stCxn id="329" idx="3"/>
            <a:endCxn id="263" idx="1"/>
          </p:cNvCxnSpPr>
          <p:nvPr/>
        </p:nvCxnSpPr>
        <p:spPr>
          <a:xfrm>
            <a:off x="4471200" y="4741725"/>
            <a:ext cx="1562400" cy="6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4" name="Google Shape;334;p21"/>
          <p:cNvCxnSpPr>
            <a:stCxn id="263" idx="3"/>
            <a:endCxn id="331" idx="1"/>
          </p:cNvCxnSpPr>
          <p:nvPr/>
        </p:nvCxnSpPr>
        <p:spPr>
          <a:xfrm>
            <a:off x="6757875" y="4742025"/>
            <a:ext cx="304200" cy="600"/>
          </a:xfrm>
          <a:prstGeom prst="bentConnector3">
            <a:avLst>
              <a:gd fmla="val 49988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21"/>
          <p:cNvSpPr txBox="1"/>
          <p:nvPr/>
        </p:nvSpPr>
        <p:spPr>
          <a:xfrm>
            <a:off x="4357275" y="4089388"/>
            <a:ext cx="623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[3:0]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